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9"/>
  </p:notesMasterIdLst>
  <p:sldIdLst>
    <p:sldId id="257" r:id="rId2"/>
    <p:sldId id="258" r:id="rId3"/>
    <p:sldId id="399" r:id="rId4"/>
    <p:sldId id="393" r:id="rId5"/>
    <p:sldId id="376" r:id="rId6"/>
    <p:sldId id="377" r:id="rId7"/>
    <p:sldId id="259" r:id="rId8"/>
    <p:sldId id="263" r:id="rId9"/>
    <p:sldId id="264" r:id="rId10"/>
    <p:sldId id="265" r:id="rId11"/>
    <p:sldId id="266" r:id="rId12"/>
    <p:sldId id="292" r:id="rId13"/>
    <p:sldId id="268" r:id="rId14"/>
    <p:sldId id="285" r:id="rId15"/>
    <p:sldId id="269" r:id="rId16"/>
    <p:sldId id="381" r:id="rId17"/>
    <p:sldId id="380" r:id="rId18"/>
    <p:sldId id="382" r:id="rId19"/>
    <p:sldId id="284" r:id="rId20"/>
    <p:sldId id="383" r:id="rId21"/>
    <p:sldId id="309" r:id="rId22"/>
    <p:sldId id="271" r:id="rId23"/>
    <p:sldId id="274" r:id="rId24"/>
    <p:sldId id="275" r:id="rId25"/>
    <p:sldId id="278" r:id="rId26"/>
    <p:sldId id="280" r:id="rId27"/>
    <p:sldId id="267" r:id="rId28"/>
    <p:sldId id="287" r:id="rId29"/>
    <p:sldId id="288" r:id="rId30"/>
    <p:sldId id="289" r:id="rId31"/>
    <p:sldId id="290" r:id="rId32"/>
    <p:sldId id="293" r:id="rId33"/>
    <p:sldId id="295" r:id="rId34"/>
    <p:sldId id="294" r:id="rId35"/>
    <p:sldId id="296" r:id="rId36"/>
    <p:sldId id="297" r:id="rId37"/>
    <p:sldId id="369" r:id="rId38"/>
    <p:sldId id="370" r:id="rId39"/>
    <p:sldId id="371" r:id="rId40"/>
    <p:sldId id="372" r:id="rId41"/>
    <p:sldId id="373" r:id="rId42"/>
    <p:sldId id="374" r:id="rId43"/>
    <p:sldId id="375" r:id="rId44"/>
    <p:sldId id="298" r:id="rId45"/>
    <p:sldId id="384" r:id="rId46"/>
    <p:sldId id="304" r:id="rId47"/>
    <p:sldId id="302" r:id="rId48"/>
    <p:sldId id="305" r:id="rId49"/>
    <p:sldId id="391" r:id="rId50"/>
    <p:sldId id="306" r:id="rId51"/>
    <p:sldId id="307" r:id="rId52"/>
    <p:sldId id="308" r:id="rId53"/>
    <p:sldId id="311" r:id="rId54"/>
    <p:sldId id="312" r:id="rId55"/>
    <p:sldId id="314" r:id="rId56"/>
    <p:sldId id="317" r:id="rId57"/>
    <p:sldId id="315" r:id="rId58"/>
    <p:sldId id="319" r:id="rId59"/>
    <p:sldId id="318" r:id="rId60"/>
    <p:sldId id="320" r:id="rId61"/>
    <p:sldId id="387" r:id="rId62"/>
    <p:sldId id="310" r:id="rId63"/>
    <p:sldId id="321" r:id="rId64"/>
    <p:sldId id="356" r:id="rId65"/>
    <p:sldId id="355" r:id="rId66"/>
    <p:sldId id="357" r:id="rId67"/>
    <p:sldId id="358" r:id="rId68"/>
    <p:sldId id="359" r:id="rId69"/>
    <p:sldId id="360" r:id="rId70"/>
    <p:sldId id="361" r:id="rId71"/>
    <p:sldId id="362" r:id="rId72"/>
    <p:sldId id="363" r:id="rId73"/>
    <p:sldId id="365" r:id="rId74"/>
    <p:sldId id="364" r:id="rId75"/>
    <p:sldId id="323" r:id="rId76"/>
    <p:sldId id="390" r:id="rId77"/>
    <p:sldId id="325" r:id="rId78"/>
    <p:sldId id="366" r:id="rId79"/>
    <p:sldId id="328" r:id="rId80"/>
    <p:sldId id="329" r:id="rId81"/>
    <p:sldId id="330" r:id="rId82"/>
    <p:sldId id="331" r:id="rId83"/>
    <p:sldId id="332" r:id="rId84"/>
    <p:sldId id="388" r:id="rId85"/>
    <p:sldId id="333" r:id="rId86"/>
    <p:sldId id="392" r:id="rId87"/>
    <p:sldId id="378" r:id="rId88"/>
    <p:sldId id="379" r:id="rId89"/>
    <p:sldId id="395" r:id="rId90"/>
    <p:sldId id="394" r:id="rId91"/>
    <p:sldId id="396" r:id="rId92"/>
    <p:sldId id="397" r:id="rId93"/>
    <p:sldId id="398" r:id="rId94"/>
    <p:sldId id="389" r:id="rId95"/>
    <p:sldId id="339" r:id="rId96"/>
    <p:sldId id="341" r:id="rId97"/>
    <p:sldId id="342" r:id="rId98"/>
    <p:sldId id="345" r:id="rId99"/>
    <p:sldId id="344" r:id="rId100"/>
    <p:sldId id="368" r:id="rId101"/>
    <p:sldId id="346" r:id="rId102"/>
    <p:sldId id="347" r:id="rId103"/>
    <p:sldId id="348" r:id="rId104"/>
    <p:sldId id="349" r:id="rId105"/>
    <p:sldId id="350" r:id="rId106"/>
    <p:sldId id="354" r:id="rId107"/>
    <p:sldId id="353" r:id="rId10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69" d="100"/>
          <a:sy n="69" d="100"/>
        </p:scale>
        <p:origin x="37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16C2B3-0407-4B32-973E-02D1BC47A2FB}" type="datetimeFigureOut">
              <a:rPr lang="nl-BE" smtClean="0"/>
              <a:t>9/09/2020</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9A700-8AEB-4C22-8B67-6A8EBDBB58B5}" type="slidenum">
              <a:rPr lang="nl-BE" smtClean="0"/>
              <a:t>‹nr.›</a:t>
            </a:fld>
            <a:endParaRPr lang="nl-BE"/>
          </a:p>
        </p:txBody>
      </p:sp>
    </p:spTree>
    <p:extLst>
      <p:ext uri="{BB962C8B-B14F-4D97-AF65-F5344CB8AC3E}">
        <p14:creationId xmlns:p14="http://schemas.microsoft.com/office/powerpoint/2010/main" val="4145855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1</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3031637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8BAE5E51-B125-44DC-9864-CA8881808E38}" type="slidenum">
              <a:rPr lang="en-US" smtClean="0"/>
              <a:t>2</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7375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BE" dirty="0"/>
              <a:t>Tot</a:t>
            </a:r>
            <a:r>
              <a:rPr lang="nl-BE" baseline="0" dirty="0"/>
              <a:t> en </a:t>
            </a:r>
            <a:r>
              <a:rPr lang="nl-BE" baseline="0"/>
              <a:t>met U12: </a:t>
            </a:r>
            <a:r>
              <a:rPr lang="nl-BE" baseline="0" dirty="0"/>
              <a:t>enkel aantekenaar en tijdsopnemer</a:t>
            </a:r>
          </a:p>
          <a:p>
            <a:pPr marL="171450" indent="-171450">
              <a:buFontTx/>
              <a:buChar char="-"/>
            </a:pPr>
            <a:r>
              <a:rPr lang="nl-BE" baseline="0"/>
              <a:t>Vanaf U14: </a:t>
            </a:r>
            <a:r>
              <a:rPr lang="nl-BE" baseline="0" dirty="0"/>
              <a:t>ook 24” operator</a:t>
            </a:r>
          </a:p>
          <a:p>
            <a:pPr marL="171450" indent="-171450">
              <a:buFontTx/>
              <a:buChar char="-"/>
            </a:pPr>
            <a:r>
              <a:rPr lang="nl-BE" baseline="0" dirty="0"/>
              <a:t>Meestal aantekenaar in het midden (bezoekende ploeg)</a:t>
            </a:r>
          </a:p>
          <a:p>
            <a:pPr marL="171450" indent="-171450">
              <a:buFontTx/>
              <a:buChar char="-"/>
            </a:pPr>
            <a:endParaRPr lang="nl-BE" baseline="0" dirty="0"/>
          </a:p>
          <a:p>
            <a:pPr marL="171450" indent="-171450">
              <a:buFontTx/>
              <a:buChar char="-"/>
            </a:pPr>
            <a:r>
              <a:rPr lang="nl-BE" baseline="0"/>
              <a:t>U10 en U12: </a:t>
            </a:r>
            <a:r>
              <a:rPr lang="nl-BE" baseline="0" dirty="0"/>
              <a:t>geen driepunters</a:t>
            </a:r>
          </a:p>
          <a:p>
            <a:pPr marL="171450" indent="-171450">
              <a:buFontTx/>
              <a:buChar char="-"/>
            </a:pPr>
            <a:r>
              <a:rPr lang="nl-BE" baseline="0"/>
              <a:t>U10 en U12: </a:t>
            </a:r>
            <a:r>
              <a:rPr lang="nl-BE" baseline="0" dirty="0"/>
              <a:t>geen 24” regel en ook geen 8” regel</a:t>
            </a:r>
          </a:p>
          <a:p>
            <a:pPr marL="171450" indent="-171450">
              <a:buFontTx/>
              <a:buChar char="-"/>
            </a:pPr>
            <a:r>
              <a:rPr lang="nl-BE" baseline="0"/>
              <a:t>U10 en U12: </a:t>
            </a:r>
            <a:r>
              <a:rPr lang="nl-BE" baseline="0" dirty="0"/>
              <a:t>geen zoneverdediging toegestaan</a:t>
            </a:r>
          </a:p>
          <a:p>
            <a:pPr marL="171450" indent="-171450">
              <a:buFontTx/>
              <a:buChar char="-"/>
            </a:pPr>
            <a:r>
              <a:rPr lang="nl-BE" baseline="0"/>
              <a:t>U10 en U12: </a:t>
            </a:r>
            <a:r>
              <a:rPr lang="nl-BE" baseline="0" dirty="0"/>
              <a:t>min 7 spelers die effectief spelen </a:t>
            </a:r>
          </a:p>
          <a:p>
            <a:pPr marL="171450" indent="-171450">
              <a:buFontTx/>
              <a:buChar char="-"/>
            </a:pPr>
            <a:r>
              <a:rPr lang="nl-BE" baseline="0"/>
              <a:t>U10, U12 en U14: </a:t>
            </a:r>
            <a:r>
              <a:rPr lang="nl-BE" baseline="0" dirty="0"/>
              <a:t>bal nummer 5 ipv bal nummer 6</a:t>
            </a:r>
          </a:p>
        </p:txBody>
      </p:sp>
      <p:sp>
        <p:nvSpPr>
          <p:cNvPr id="4" name="Slide Number Placeholder 3"/>
          <p:cNvSpPr>
            <a:spLocks noGrp="1"/>
          </p:cNvSpPr>
          <p:nvPr>
            <p:ph type="sldNum" sz="quarter" idx="10"/>
          </p:nvPr>
        </p:nvSpPr>
        <p:spPr/>
        <p:txBody>
          <a:bodyPr/>
          <a:lstStyle/>
          <a:p>
            <a:fld id="{8BAE5E51-B125-44DC-9864-CA8881808E38}" type="slidenum">
              <a:rPr lang="en-US" smtClean="0"/>
              <a:t>5</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2790522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Wedstrijdformulier</a:t>
            </a:r>
            <a:r>
              <a:rPr lang="nl-BE" baseline="0" dirty="0"/>
              <a:t> – officieel</a:t>
            </a:r>
            <a:r>
              <a:rPr lang="nl-BE" baseline="0"/>
              <a:t>, U10, </a:t>
            </a:r>
            <a:r>
              <a:rPr lang="nl-BE" baseline="0" dirty="0"/>
              <a:t>Sporta BB4FUN</a:t>
            </a:r>
          </a:p>
          <a:p>
            <a:r>
              <a:rPr lang="nl-BE" baseline="0" dirty="0"/>
              <a:t>Bordjes spelersfouten: witte bordjes, </a:t>
            </a:r>
            <a:r>
              <a:rPr lang="nl-NL" dirty="0"/>
              <a:t>genummerd van 1 tot en met 5 (cijfers van 1 tot 4 in het zwart; cijfer 5 rood)</a:t>
            </a:r>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6</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4150089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BE" dirty="0"/>
              <a:t>Positie;</a:t>
            </a:r>
            <a:r>
              <a:rPr lang="nl-BE" baseline="0" dirty="0"/>
              <a:t> thuisploeg, bezoekers</a:t>
            </a:r>
          </a:p>
          <a:p>
            <a:pPr marL="171450" indent="-171450">
              <a:buFontTx/>
              <a:buChar char="-"/>
            </a:pPr>
            <a:r>
              <a:rPr lang="nl-BE" baseline="0" dirty="0"/>
              <a:t>Attributen</a:t>
            </a:r>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7</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059380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Bezoekende ploeg:</a:t>
            </a:r>
            <a:r>
              <a:rPr lang="nl-BE" baseline="0" dirty="0"/>
              <a:t> hier kan van afgeweken worden</a:t>
            </a:r>
          </a:p>
          <a:p>
            <a:r>
              <a:rPr lang="nl-BE" baseline="0" dirty="0"/>
              <a:t>Kan ook van een andere ploeg zijn (wel met licentie)</a:t>
            </a:r>
          </a:p>
          <a:p>
            <a:r>
              <a:rPr lang="nl-BE" baseline="0" dirty="0"/>
              <a:t>Enkel ploegafgevaardigde MOET van de respectievelijke ploegen zijn</a:t>
            </a:r>
          </a:p>
          <a:p>
            <a:endParaRPr lang="nl-BE" baseline="0" dirty="0"/>
          </a:p>
          <a:p>
            <a:r>
              <a:rPr lang="nl-BE" baseline="0" dirty="0"/>
              <a:t>Sprongbal = tussen 2 situatie + begin van elk quarter</a:t>
            </a:r>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8</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057166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9</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843820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E5E51-B125-44DC-9864-CA8881808E38}" type="slidenum">
              <a:rPr lang="en-US" smtClean="0"/>
              <a:t>13</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2000637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14</a:t>
            </a:fld>
            <a:endParaRPr lang="nl-BE"/>
          </a:p>
        </p:txBody>
      </p:sp>
    </p:spTree>
    <p:extLst>
      <p:ext uri="{BB962C8B-B14F-4D97-AF65-F5344CB8AC3E}">
        <p14:creationId xmlns:p14="http://schemas.microsoft.com/office/powerpoint/2010/main" val="3811850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15</a:t>
            </a:fld>
            <a:endParaRPr lang="nl-BE"/>
          </a:p>
        </p:txBody>
      </p:sp>
    </p:spTree>
    <p:extLst>
      <p:ext uri="{BB962C8B-B14F-4D97-AF65-F5344CB8AC3E}">
        <p14:creationId xmlns:p14="http://schemas.microsoft.com/office/powerpoint/2010/main" val="1475373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16</a:t>
            </a:fld>
            <a:endParaRPr lang="nl-BE"/>
          </a:p>
        </p:txBody>
      </p:sp>
    </p:spTree>
    <p:extLst>
      <p:ext uri="{BB962C8B-B14F-4D97-AF65-F5344CB8AC3E}">
        <p14:creationId xmlns:p14="http://schemas.microsoft.com/office/powerpoint/2010/main" val="1267328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18</a:t>
            </a:fld>
            <a:endParaRPr lang="nl-BE"/>
          </a:p>
        </p:txBody>
      </p:sp>
    </p:spTree>
    <p:extLst>
      <p:ext uri="{BB962C8B-B14F-4D97-AF65-F5344CB8AC3E}">
        <p14:creationId xmlns:p14="http://schemas.microsoft.com/office/powerpoint/2010/main" val="4286860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3209A700-8AEB-4C22-8B67-6A8EBDBB58B5}" type="slidenum">
              <a:rPr lang="nl-BE" smtClean="0"/>
              <a:t>19</a:t>
            </a:fld>
            <a:endParaRPr lang="nl-BE"/>
          </a:p>
        </p:txBody>
      </p:sp>
    </p:spTree>
    <p:extLst>
      <p:ext uri="{BB962C8B-B14F-4D97-AF65-F5344CB8AC3E}">
        <p14:creationId xmlns:p14="http://schemas.microsoft.com/office/powerpoint/2010/main" val="2116585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20</a:t>
            </a:fld>
            <a:endParaRPr lang="nl-BE"/>
          </a:p>
        </p:txBody>
      </p:sp>
    </p:spTree>
    <p:extLst>
      <p:ext uri="{BB962C8B-B14F-4D97-AF65-F5344CB8AC3E}">
        <p14:creationId xmlns:p14="http://schemas.microsoft.com/office/powerpoint/2010/main" val="3498548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22</a:t>
            </a:fld>
            <a:endParaRPr lang="nl-BE"/>
          </a:p>
        </p:txBody>
      </p:sp>
    </p:spTree>
    <p:extLst>
      <p:ext uri="{BB962C8B-B14F-4D97-AF65-F5344CB8AC3E}">
        <p14:creationId xmlns:p14="http://schemas.microsoft.com/office/powerpoint/2010/main" val="3758631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45</a:t>
            </a:fld>
            <a:endParaRPr lang="nl-BE"/>
          </a:p>
        </p:txBody>
      </p:sp>
    </p:spTree>
    <p:extLst>
      <p:ext uri="{BB962C8B-B14F-4D97-AF65-F5344CB8AC3E}">
        <p14:creationId xmlns:p14="http://schemas.microsoft.com/office/powerpoint/2010/main" val="3037449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55</a:t>
            </a:fld>
            <a:endParaRPr lang="nl-BE"/>
          </a:p>
        </p:txBody>
      </p:sp>
    </p:spTree>
    <p:extLst>
      <p:ext uri="{BB962C8B-B14F-4D97-AF65-F5344CB8AC3E}">
        <p14:creationId xmlns:p14="http://schemas.microsoft.com/office/powerpoint/2010/main" val="2756693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57</a:t>
            </a:fld>
            <a:endParaRPr lang="nl-BE"/>
          </a:p>
        </p:txBody>
      </p:sp>
    </p:spTree>
    <p:extLst>
      <p:ext uri="{BB962C8B-B14F-4D97-AF65-F5344CB8AC3E}">
        <p14:creationId xmlns:p14="http://schemas.microsoft.com/office/powerpoint/2010/main" val="279478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61</a:t>
            </a:fld>
            <a:endParaRPr lang="nl-BE"/>
          </a:p>
        </p:txBody>
      </p:sp>
    </p:spTree>
    <p:extLst>
      <p:ext uri="{BB962C8B-B14F-4D97-AF65-F5344CB8AC3E}">
        <p14:creationId xmlns:p14="http://schemas.microsoft.com/office/powerpoint/2010/main" val="3260375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63</a:t>
            </a:fld>
            <a:endParaRPr lang="nl-BE"/>
          </a:p>
        </p:txBody>
      </p:sp>
    </p:spTree>
    <p:extLst>
      <p:ext uri="{BB962C8B-B14F-4D97-AF65-F5344CB8AC3E}">
        <p14:creationId xmlns:p14="http://schemas.microsoft.com/office/powerpoint/2010/main" val="3964343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73</a:t>
            </a:fld>
            <a:endParaRPr lang="nl-BE"/>
          </a:p>
        </p:txBody>
      </p:sp>
    </p:spTree>
    <p:extLst>
      <p:ext uri="{BB962C8B-B14F-4D97-AF65-F5344CB8AC3E}">
        <p14:creationId xmlns:p14="http://schemas.microsoft.com/office/powerpoint/2010/main" val="6713161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75</a:t>
            </a:fld>
            <a:endParaRPr lang="nl-BE"/>
          </a:p>
        </p:txBody>
      </p:sp>
    </p:spTree>
    <p:extLst>
      <p:ext uri="{BB962C8B-B14F-4D97-AF65-F5344CB8AC3E}">
        <p14:creationId xmlns:p14="http://schemas.microsoft.com/office/powerpoint/2010/main" val="15351411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76</a:t>
            </a:fld>
            <a:endParaRPr lang="nl-BE"/>
          </a:p>
        </p:txBody>
      </p:sp>
    </p:spTree>
    <p:extLst>
      <p:ext uri="{BB962C8B-B14F-4D97-AF65-F5344CB8AC3E}">
        <p14:creationId xmlns:p14="http://schemas.microsoft.com/office/powerpoint/2010/main" val="40081160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77</a:t>
            </a:fld>
            <a:endParaRPr lang="nl-BE"/>
          </a:p>
        </p:txBody>
      </p:sp>
    </p:spTree>
    <p:extLst>
      <p:ext uri="{BB962C8B-B14F-4D97-AF65-F5344CB8AC3E}">
        <p14:creationId xmlns:p14="http://schemas.microsoft.com/office/powerpoint/2010/main" val="434478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84</a:t>
            </a:fld>
            <a:endParaRPr lang="nl-BE"/>
          </a:p>
        </p:txBody>
      </p:sp>
    </p:spTree>
    <p:extLst>
      <p:ext uri="{BB962C8B-B14F-4D97-AF65-F5344CB8AC3E}">
        <p14:creationId xmlns:p14="http://schemas.microsoft.com/office/powerpoint/2010/main" val="2992554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525B18-BDDA-43F1-B116-D7E29F16E6F8}" type="slidenum">
              <a:rPr lang="nl-BE" smtClean="0"/>
              <a:t>94</a:t>
            </a:fld>
            <a:endParaRPr lang="nl-BE"/>
          </a:p>
        </p:txBody>
      </p:sp>
    </p:spTree>
    <p:extLst>
      <p:ext uri="{BB962C8B-B14F-4D97-AF65-F5344CB8AC3E}">
        <p14:creationId xmlns:p14="http://schemas.microsoft.com/office/powerpoint/2010/main" val="1993752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8BAE5E51-B125-44DC-9864-CA8881808E38}" type="slidenum">
              <a:rPr lang="en-US" smtClean="0"/>
              <a:t>107</a:t>
            </a:fld>
            <a:endParaRPr lang="en-US"/>
          </a:p>
        </p:txBody>
      </p:sp>
      <p:sp>
        <p:nvSpPr>
          <p:cNvPr id="5" name="Date Placeholder 4"/>
          <p:cNvSpPr>
            <a:spLocks noGrp="1"/>
          </p:cNvSpPr>
          <p:nvPr>
            <p:ph type="dt" idx="11"/>
          </p:nvPr>
        </p:nvSpPr>
        <p:spPr/>
        <p:txBody>
          <a:bodyPr/>
          <a:lstStyle/>
          <a:p>
            <a:endParaRPr lang="en-US"/>
          </a:p>
        </p:txBody>
      </p:sp>
      <p:sp>
        <p:nvSpPr>
          <p:cNvPr id="6" name="Header Placeholder 5"/>
          <p:cNvSpPr>
            <a:spLocks noGrp="1"/>
          </p:cNvSpPr>
          <p:nvPr>
            <p:ph type="hdr" sz="quarter" idx="12"/>
          </p:nvPr>
        </p:nvSpPr>
        <p:spPr/>
        <p:txBody>
          <a:bodyPr/>
          <a:lstStyle/>
          <a:p>
            <a:r>
              <a:rPr lang="en-US"/>
              <a:t>Blue Tigers Leuven - 13/09/2016</a:t>
            </a:r>
          </a:p>
        </p:txBody>
      </p:sp>
    </p:spTree>
    <p:extLst>
      <p:ext uri="{BB962C8B-B14F-4D97-AF65-F5344CB8AC3E}">
        <p14:creationId xmlns:p14="http://schemas.microsoft.com/office/powerpoint/2010/main" val="1977916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E59C8E4B-D995-47A9-8ED1-557F374752A0}" type="datetime1">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1425715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7C53DB23-0567-4DD5-8ED7-4A883835BE4F}" type="datetime1">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2031961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32FCF48B-7ED5-487A-9CDA-56421A76E635}" type="datetime1">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799789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5F8F514F-8DBD-4A16-B7C2-421849607D7F}" type="datetime1">
              <a:rPr lang="nl-BE" smtClean="0"/>
              <a:t>9/09/2020</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942422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7AA1BAE3-3D33-4192-A321-FC98066E0702}" type="datetime1">
              <a:rPr lang="nl-BE" smtClean="0"/>
              <a:t>9/09/2020</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3896441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C599381B-D32E-4577-AB5B-88959781AAF9}" type="datetime1">
              <a:rPr lang="nl-BE" smtClean="0"/>
              <a:t>9/09/2020</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2645439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D484DC62-9059-49ED-B9DB-CC9E1DC25261}" type="datetime1">
              <a:rPr lang="nl-BE" smtClean="0"/>
              <a:t>9/09/2020</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57707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99FEFD78-040D-472C-9DDC-8B10EC9D3858}" type="datetime1">
              <a:rPr lang="nl-BE" smtClean="0"/>
              <a:t>9/09/2020</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815532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193805E7-06A5-43D8-87D4-159FC9EB14F1}" type="datetime1">
              <a:rPr lang="nl-BE" smtClean="0"/>
              <a:t>9/09/2020</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1177375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A612489A-867E-4540-950B-9C8FB01E78A6}" type="datetime1">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206389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5245CA20-FF4F-441F-9995-06DE671B7A2C}" type="datetime1">
              <a:rPr lang="nl-BE" smtClean="0"/>
              <a:t>9/09/2020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6F01290F-A73E-4E53-8E90-2BBFC91C0211}" type="slidenum">
              <a:rPr lang="nl-BE" smtClean="0"/>
              <a:t>‹nr.›</a:t>
            </a:fld>
            <a:endParaRPr lang="nl-BE"/>
          </a:p>
        </p:txBody>
      </p:sp>
    </p:spTree>
    <p:extLst>
      <p:ext uri="{BB962C8B-B14F-4D97-AF65-F5344CB8AC3E}">
        <p14:creationId xmlns:p14="http://schemas.microsoft.com/office/powerpoint/2010/main" val="1538240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B2FAE2-0B1D-435D-B71C-8CC20D7B0535}" type="datetime1">
              <a:rPr lang="nl-BE" smtClean="0"/>
              <a:t>9/09/2020</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01290F-A73E-4E53-8E90-2BBFC91C0211}" type="slidenum">
              <a:rPr lang="nl-BE" smtClean="0"/>
              <a:t>‹nr.›</a:t>
            </a:fld>
            <a:endParaRPr lang="nl-BE"/>
          </a:p>
        </p:txBody>
      </p:sp>
    </p:spTree>
    <p:extLst>
      <p:ext uri="{BB962C8B-B14F-4D97-AF65-F5344CB8AC3E}">
        <p14:creationId xmlns:p14="http://schemas.microsoft.com/office/powerpoint/2010/main" val="1980594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damesbasketleuven.be/club/documenten.html"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eid.belgium.be/nl" TargetMode="External"/><Relationship Id="rId2" Type="http://schemas.openxmlformats.org/officeDocument/2006/relationships/hyperlink" Target="https://www.basketbal.vlaanderen/"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damesbasketleuven.be/club/een%20e-ID%20maken%20via%20website%20Basketbal%20Vlaanderen.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3.xml.rels><?xml version="1.0" encoding="UTF-8" standalone="yes"?>
<Relationships xmlns="http://schemas.openxmlformats.org/package/2006/relationships"><Relationship Id="rId3" Type="http://schemas.openxmlformats.org/officeDocument/2006/relationships/hyperlink" Target="https://vbldwfdev.wisseq.eu/?guid=test1"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7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www.damesbasketleuven.be/club/documenten.html" TargetMode="External"/><Relationship Id="rId2" Type="http://schemas.openxmlformats.org/officeDocument/2006/relationships/hyperlink" Target="https://www.basketbal.vlaanderen/digitaalwedstrijdformulier"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8856" y="1893840"/>
            <a:ext cx="7543800" cy="2593975"/>
          </a:xfrm>
        </p:spPr>
        <p:txBody>
          <a:bodyPr>
            <a:normAutofit fontScale="90000"/>
          </a:bodyPr>
          <a:lstStyle/>
          <a:p>
            <a:r>
              <a:rPr lang="nl-BE" dirty="0"/>
              <a:t>Opleiding </a:t>
            </a:r>
            <a:r>
              <a:rPr lang="nl-BE" dirty="0" smtClean="0"/>
              <a:t>Tafelofficial</a:t>
            </a:r>
            <a:br>
              <a:rPr lang="nl-BE" dirty="0" smtClean="0"/>
            </a:br>
            <a:r>
              <a:rPr lang="nl-BE" dirty="0" smtClean="0"/>
              <a:t/>
            </a:r>
            <a:br>
              <a:rPr lang="nl-BE" dirty="0" smtClean="0"/>
            </a:br>
            <a:r>
              <a:rPr lang="nl-BE" sz="3600" b="1" dirty="0" smtClean="0"/>
              <a:t>deel 1: het digitaal wedstrijdformulier</a:t>
            </a:r>
            <a:br>
              <a:rPr lang="nl-BE" sz="3600" b="1" dirty="0" smtClean="0"/>
            </a:br>
            <a:r>
              <a:rPr lang="nl-BE" sz="3600" b="1" dirty="0" smtClean="0"/>
              <a:t>DWF</a:t>
            </a:r>
            <a:br>
              <a:rPr lang="nl-BE" sz="3600" b="1" dirty="0" smtClean="0"/>
            </a:br>
            <a:r>
              <a:rPr lang="nl-BE" sz="3600" dirty="0"/>
              <a:t/>
            </a:r>
            <a:br>
              <a:rPr lang="nl-BE" sz="3600" dirty="0"/>
            </a:br>
            <a:r>
              <a:rPr lang="nl-BE" sz="3600" dirty="0" smtClean="0"/>
              <a:t>Aantekenaar: scorekeeper</a:t>
            </a:r>
            <a:r>
              <a:rPr lang="nl-BE" sz="3600" dirty="0"/>
              <a:t/>
            </a:r>
            <a:br>
              <a:rPr lang="nl-BE" sz="3600" dirty="0"/>
            </a:br>
            <a:r>
              <a:rPr lang="nl-BE" sz="3600" i="1" dirty="0"/>
              <a:t/>
            </a:r>
            <a:br>
              <a:rPr lang="nl-BE" sz="3600" i="1" dirty="0"/>
            </a:br>
            <a:endParaRPr lang="en-US" sz="2700" i="1" dirty="0"/>
          </a:p>
        </p:txBody>
      </p:sp>
      <p:sp>
        <p:nvSpPr>
          <p:cNvPr id="3" name="Subtitle 2"/>
          <p:cNvSpPr>
            <a:spLocks noGrp="1"/>
          </p:cNvSpPr>
          <p:nvPr>
            <p:ph type="subTitle" idx="1"/>
          </p:nvPr>
        </p:nvSpPr>
        <p:spPr>
          <a:xfrm>
            <a:off x="4648199" y="4572000"/>
            <a:ext cx="5223933" cy="1270000"/>
          </a:xfrm>
        </p:spPr>
        <p:txBody>
          <a:bodyPr>
            <a:normAutofit/>
          </a:bodyPr>
          <a:lstStyle/>
          <a:p>
            <a:endParaRPr lang="en-US" dirty="0"/>
          </a:p>
          <a:p>
            <a:r>
              <a:rPr lang="en-US" sz="3200" dirty="0"/>
              <a:t>              </a:t>
            </a:r>
            <a:r>
              <a:rPr lang="en-US" sz="3200" b="1" dirty="0" smtClean="0"/>
              <a:t>10 </a:t>
            </a:r>
            <a:r>
              <a:rPr lang="en-US" sz="3200" b="1" dirty="0" err="1" smtClean="0"/>
              <a:t>en</a:t>
            </a:r>
            <a:r>
              <a:rPr lang="en-US" sz="3200" b="1" dirty="0" smtClean="0"/>
              <a:t> 15 sept. 2020</a:t>
            </a:r>
            <a:endParaRPr lang="en-US" sz="3200" b="1"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8534" y="4421717"/>
            <a:ext cx="2484449" cy="196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jdelijke aanduiding voor dianummer 3"/>
          <p:cNvSpPr>
            <a:spLocks noGrp="1"/>
          </p:cNvSpPr>
          <p:nvPr>
            <p:ph type="sldNum" sz="quarter" idx="12"/>
          </p:nvPr>
        </p:nvSpPr>
        <p:spPr/>
        <p:txBody>
          <a:bodyPr/>
          <a:lstStyle/>
          <a:p>
            <a:fld id="{6F01290F-A73E-4E53-8E90-2BBFC91C0211}" type="slidenum">
              <a:rPr lang="nl-BE" smtClean="0"/>
              <a:t>1</a:t>
            </a:fld>
            <a:endParaRPr lang="nl-BE"/>
          </a:p>
        </p:txBody>
      </p:sp>
    </p:spTree>
    <p:extLst>
      <p:ext uri="{BB962C8B-B14F-4D97-AF65-F5344CB8AC3E}">
        <p14:creationId xmlns:p14="http://schemas.microsoft.com/office/powerpoint/2010/main" val="38618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7875"/>
          </a:xfrm>
        </p:spPr>
        <p:txBody>
          <a:bodyPr/>
          <a:lstStyle/>
          <a:p>
            <a:pPr algn="ctr"/>
            <a:r>
              <a:rPr lang="nl-BE" b="1" i="1" dirty="0"/>
              <a:t>Overzicht</a:t>
            </a:r>
            <a:endParaRPr lang="en-US" b="1" i="1" dirty="0"/>
          </a:p>
        </p:txBody>
      </p:sp>
      <p:sp>
        <p:nvSpPr>
          <p:cNvPr id="3" name="Content Placeholder 2"/>
          <p:cNvSpPr>
            <a:spLocks noGrp="1"/>
          </p:cNvSpPr>
          <p:nvPr>
            <p:ph idx="1"/>
          </p:nvPr>
        </p:nvSpPr>
        <p:spPr>
          <a:xfrm>
            <a:off x="1981200" y="1143000"/>
            <a:ext cx="7620000" cy="5257800"/>
          </a:xfrm>
        </p:spPr>
        <p:txBody>
          <a:bodyPr>
            <a:normAutofit fontScale="85000" lnSpcReduction="20000"/>
          </a:bodyPr>
          <a:lstStyle/>
          <a:p>
            <a:pPr marL="114300" indent="0">
              <a:buNone/>
            </a:pPr>
            <a:endParaRPr lang="nl-BE" dirty="0"/>
          </a:p>
          <a:p>
            <a:pPr marL="114300" indent="0">
              <a:buNone/>
            </a:pPr>
            <a:r>
              <a:rPr lang="nl-BE" b="1" u="sng" dirty="0" smtClean="0"/>
              <a:t>Vooraf</a:t>
            </a:r>
            <a:r>
              <a:rPr lang="nl-BE" dirty="0"/>
              <a:t>: </a:t>
            </a:r>
            <a:r>
              <a:rPr lang="nl-BE" dirty="0" smtClean="0"/>
              <a:t>iets over ….. </a:t>
            </a:r>
          </a:p>
          <a:p>
            <a:pPr marL="114300" indent="0" algn="ctr">
              <a:buNone/>
            </a:pPr>
            <a:r>
              <a:rPr lang="nl-BE" dirty="0" smtClean="0"/>
              <a:t>lid worden, tafelofficials en uitrusting </a:t>
            </a:r>
            <a:r>
              <a:rPr lang="nl-BE" dirty="0"/>
              <a:t>aan </a:t>
            </a:r>
            <a:r>
              <a:rPr lang="nl-BE" dirty="0" smtClean="0"/>
              <a:t>tafel</a:t>
            </a:r>
          </a:p>
          <a:p>
            <a:pPr marL="114300" indent="0" algn="ctr">
              <a:buNone/>
            </a:pPr>
            <a:endParaRPr lang="nl-BE" dirty="0"/>
          </a:p>
          <a:p>
            <a:pPr marL="114300" indent="0">
              <a:buNone/>
            </a:pPr>
            <a:r>
              <a:rPr lang="nl-BE" sz="3500" b="1" dirty="0"/>
              <a:t>Deel 1</a:t>
            </a:r>
            <a:r>
              <a:rPr lang="nl-BE" sz="3500" dirty="0"/>
              <a:t>. (in deze </a:t>
            </a:r>
            <a:r>
              <a:rPr lang="nl-BE" sz="3500" dirty="0" err="1"/>
              <a:t>ppt</a:t>
            </a:r>
            <a:r>
              <a:rPr lang="nl-BE" sz="3500" dirty="0"/>
              <a:t>)</a:t>
            </a:r>
          </a:p>
          <a:p>
            <a:pPr marL="114300" indent="0">
              <a:buNone/>
            </a:pPr>
            <a:r>
              <a:rPr lang="nl-BE" dirty="0" smtClean="0"/>
              <a:t>Aantekenaar </a:t>
            </a:r>
            <a:r>
              <a:rPr lang="nl-BE" dirty="0"/>
              <a:t>(scorekeeper): </a:t>
            </a:r>
            <a:r>
              <a:rPr lang="nl-BE" sz="2600" dirty="0"/>
              <a:t>‘Invullen’ van het  DWF</a:t>
            </a:r>
          </a:p>
          <a:p>
            <a:pPr marL="114300" indent="0">
              <a:buNone/>
            </a:pPr>
            <a:r>
              <a:rPr lang="nl-BE" sz="2000" dirty="0"/>
              <a:t>                                                                       (digitaal antwoordformulier)</a:t>
            </a:r>
          </a:p>
          <a:p>
            <a:pPr lvl="2"/>
            <a:r>
              <a:rPr lang="nl-BE" sz="2200" dirty="0"/>
              <a:t>Dagen vooraf of vlak voor de wedstrijd</a:t>
            </a:r>
          </a:p>
          <a:p>
            <a:pPr lvl="2"/>
            <a:r>
              <a:rPr lang="nl-BE" sz="2200" dirty="0"/>
              <a:t>Tijdens de wedstrijd</a:t>
            </a:r>
          </a:p>
          <a:p>
            <a:pPr lvl="2"/>
            <a:r>
              <a:rPr lang="nl-BE" sz="2200" dirty="0"/>
              <a:t>Bij het einde van de wedstrijd</a:t>
            </a:r>
          </a:p>
          <a:p>
            <a:pPr marL="114300" indent="0">
              <a:buNone/>
            </a:pPr>
            <a:r>
              <a:rPr lang="nl-BE" sz="3500" b="1" dirty="0"/>
              <a:t>Deel 2. </a:t>
            </a:r>
            <a:r>
              <a:rPr lang="nl-BE" sz="3500" dirty="0"/>
              <a:t>(in andere </a:t>
            </a:r>
            <a:r>
              <a:rPr lang="nl-BE" sz="3500" dirty="0" err="1"/>
              <a:t>ppt</a:t>
            </a:r>
            <a:r>
              <a:rPr lang="nl-BE" sz="3500" dirty="0"/>
              <a:t>)</a:t>
            </a:r>
          </a:p>
          <a:p>
            <a:pPr marL="114300" indent="0">
              <a:buNone/>
            </a:pPr>
            <a:r>
              <a:rPr lang="nl-BE" dirty="0"/>
              <a:t>A.    Tijdopnemer: </a:t>
            </a:r>
            <a:r>
              <a:rPr lang="nl-BE" sz="2000" dirty="0"/>
              <a:t>Bediening van klok en tafelscorebord</a:t>
            </a:r>
          </a:p>
          <a:p>
            <a:pPr marL="114300" indent="0">
              <a:buNone/>
            </a:pPr>
            <a:endParaRPr lang="nl-BE" dirty="0"/>
          </a:p>
          <a:p>
            <a:pPr marL="114300" indent="0">
              <a:buNone/>
            </a:pPr>
            <a:r>
              <a:rPr lang="nl-BE" dirty="0"/>
              <a:t>B.    24” operator: </a:t>
            </a:r>
            <a:r>
              <a:rPr lang="nl-BE" sz="2000" dirty="0"/>
              <a:t>bediening van de 24” klok</a:t>
            </a:r>
            <a:endParaRPr lang="en-US" sz="2000"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900302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nl-BE" dirty="0" smtClean="0"/>
              <a:t>Alle info ook beschikbaar via onze website:</a:t>
            </a:r>
            <a:br>
              <a:rPr lang="nl-BE" dirty="0" smtClean="0"/>
            </a:br>
            <a:r>
              <a:rPr lang="nl-BE" sz="2700" dirty="0">
                <a:hlinkClick r:id="rId2"/>
              </a:rPr>
              <a:t>https://</a:t>
            </a:r>
            <a:r>
              <a:rPr lang="nl-BE" sz="2700" dirty="0" smtClean="0">
                <a:hlinkClick r:id="rId2"/>
              </a:rPr>
              <a:t>www.damesbasketleuven.be/club/documenten.html</a:t>
            </a:r>
            <a:r>
              <a:rPr lang="nl-BE" sz="2700" dirty="0" smtClean="0"/>
              <a:t> </a:t>
            </a:r>
            <a:endParaRPr lang="nl-BE" sz="2700" dirty="0"/>
          </a:p>
        </p:txBody>
      </p:sp>
      <p:pic>
        <p:nvPicPr>
          <p:cNvPr id="5" name="Tijdelijke aanduiding voor inhoud 4"/>
          <p:cNvPicPr>
            <a:picLocks noGrp="1" noChangeAspect="1"/>
          </p:cNvPicPr>
          <p:nvPr>
            <p:ph idx="1"/>
          </p:nvPr>
        </p:nvPicPr>
        <p:blipFill>
          <a:blip r:embed="rId3"/>
          <a:stretch>
            <a:fillRect/>
          </a:stretch>
        </p:blipFill>
        <p:spPr>
          <a:xfrm>
            <a:off x="417120" y="1874982"/>
            <a:ext cx="5478277" cy="2706254"/>
          </a:xfrm>
          <a:prstGeom prst="rect">
            <a:avLst/>
          </a:prstGeom>
        </p:spPr>
      </p:pic>
      <p:sp>
        <p:nvSpPr>
          <p:cNvPr id="4" name="Tijdelijke aanduiding voor dianummer 3"/>
          <p:cNvSpPr>
            <a:spLocks noGrp="1"/>
          </p:cNvSpPr>
          <p:nvPr>
            <p:ph type="sldNum" sz="quarter" idx="12"/>
          </p:nvPr>
        </p:nvSpPr>
        <p:spPr/>
        <p:txBody>
          <a:bodyPr/>
          <a:lstStyle/>
          <a:p>
            <a:fld id="{6F01290F-A73E-4E53-8E90-2BBFC91C0211}" type="slidenum">
              <a:rPr lang="nl-BE" smtClean="0"/>
              <a:t>3</a:t>
            </a:fld>
            <a:endParaRPr lang="nl-BE"/>
          </a:p>
        </p:txBody>
      </p:sp>
      <p:pic>
        <p:nvPicPr>
          <p:cNvPr id="6" name="Afbeelding 5"/>
          <p:cNvPicPr>
            <a:picLocks noChangeAspect="1"/>
          </p:cNvPicPr>
          <p:nvPr/>
        </p:nvPicPr>
        <p:blipFill>
          <a:blip r:embed="rId4"/>
          <a:stretch>
            <a:fillRect/>
          </a:stretch>
        </p:blipFill>
        <p:spPr>
          <a:xfrm>
            <a:off x="6027323" y="2555730"/>
            <a:ext cx="4703021" cy="4051012"/>
          </a:xfrm>
          <a:prstGeom prst="rect">
            <a:avLst/>
          </a:prstGeom>
        </p:spPr>
      </p:pic>
    </p:spTree>
    <p:extLst>
      <p:ext uri="{BB962C8B-B14F-4D97-AF65-F5344CB8AC3E}">
        <p14:creationId xmlns:p14="http://schemas.microsoft.com/office/powerpoint/2010/main" val="15508733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smtClean="0"/>
              <a:t>Tafelofficial worden: eerst lid van BVL worden</a:t>
            </a:r>
            <a:endParaRPr lang="nl-BE" b="1" dirty="0"/>
          </a:p>
        </p:txBody>
      </p:sp>
      <p:sp>
        <p:nvSpPr>
          <p:cNvPr id="3" name="Tijdelijke aanduiding voor inhoud 2"/>
          <p:cNvSpPr>
            <a:spLocks noGrp="1"/>
          </p:cNvSpPr>
          <p:nvPr>
            <p:ph idx="1"/>
          </p:nvPr>
        </p:nvSpPr>
        <p:spPr>
          <a:xfrm>
            <a:off x="295564" y="1496290"/>
            <a:ext cx="11058236" cy="5153891"/>
          </a:xfrm>
        </p:spPr>
        <p:txBody>
          <a:bodyPr>
            <a:normAutofit/>
          </a:bodyPr>
          <a:lstStyle/>
          <a:p>
            <a:pPr marL="0" indent="0">
              <a:buNone/>
            </a:pPr>
            <a:r>
              <a:rPr lang="nl-BE" sz="2400" dirty="0" smtClean="0"/>
              <a:t>Om een tafelfunctie te mogen uitvoeren moet je eerst lid worden/zijn van Basketbal Vlaanderen!</a:t>
            </a:r>
          </a:p>
          <a:p>
            <a:pPr marL="0" indent="0">
              <a:buNone/>
            </a:pPr>
            <a:r>
              <a:rPr lang="nl-BE" sz="2400" b="1" u="sng" dirty="0" smtClean="0"/>
              <a:t>Hoe word je lid</a:t>
            </a:r>
            <a:r>
              <a:rPr lang="nl-BE" sz="2400" b="1" dirty="0" smtClean="0"/>
              <a:t>? </a:t>
            </a:r>
          </a:p>
          <a:p>
            <a:pPr>
              <a:buFontTx/>
              <a:buChar char="-"/>
            </a:pPr>
            <a:r>
              <a:rPr lang="nl-BE" sz="2400" dirty="0" smtClean="0"/>
              <a:t>Ga (via </a:t>
            </a:r>
            <a:r>
              <a:rPr lang="nl-BE" sz="2400" dirty="0"/>
              <a:t>C</a:t>
            </a:r>
            <a:r>
              <a:rPr lang="nl-BE" sz="2400" dirty="0" smtClean="0"/>
              <a:t>hrome) naar </a:t>
            </a:r>
            <a:r>
              <a:rPr lang="nl-BE" sz="2400" dirty="0">
                <a:hlinkClick r:id="rId2"/>
              </a:rPr>
              <a:t>https://www.basketbal.vlaanderen</a:t>
            </a:r>
            <a:r>
              <a:rPr lang="nl-BE" sz="2400" dirty="0" smtClean="0">
                <a:hlinkClick r:id="rId2"/>
              </a:rPr>
              <a:t>/</a:t>
            </a:r>
            <a:r>
              <a:rPr lang="nl-BE" sz="2400" dirty="0" smtClean="0"/>
              <a:t> </a:t>
            </a:r>
          </a:p>
          <a:p>
            <a:pPr>
              <a:buFontTx/>
              <a:buChar char="-"/>
            </a:pPr>
            <a:r>
              <a:rPr lang="nl-BE" sz="2400" dirty="0" smtClean="0"/>
              <a:t>Klik in grijze balk helemaal boven rechts op ‘</a:t>
            </a:r>
            <a:r>
              <a:rPr lang="nl-BE" sz="2400" b="1" dirty="0" smtClean="0"/>
              <a:t>’lid worden/ID uploaden</a:t>
            </a:r>
            <a:r>
              <a:rPr lang="nl-BE" sz="2400" dirty="0" smtClean="0"/>
              <a:t>’</a:t>
            </a:r>
          </a:p>
          <a:p>
            <a:pPr marL="0" indent="0">
              <a:buNone/>
            </a:pPr>
            <a:r>
              <a:rPr lang="nl-BE" sz="2400" dirty="0" smtClean="0"/>
              <a:t>Voer de instructies uit, maar je moet wel vooraf via </a:t>
            </a:r>
            <a:r>
              <a:rPr lang="nl-BE" sz="2400" dirty="0">
                <a:hlinkClick r:id="rId3"/>
              </a:rPr>
              <a:t>https://eid.belgium.be/nl</a:t>
            </a:r>
            <a:r>
              <a:rPr lang="nl-BE" sz="2400" dirty="0" smtClean="0"/>
              <a:t> de software om met e-ID te werken gedownload hebben. Voor het overige heb je enkel je e-ID kaart nodig en een kaartlezer.</a:t>
            </a:r>
          </a:p>
          <a:p>
            <a:pPr marL="0" indent="0">
              <a:buNone/>
            </a:pPr>
            <a:r>
              <a:rPr lang="nl-BE" sz="1600" dirty="0" smtClean="0"/>
              <a:t>- </a:t>
            </a:r>
            <a:r>
              <a:rPr lang="nl-BE" sz="1600" u="sng" dirty="0" smtClean="0"/>
              <a:t>Voor wie dit wenst</a:t>
            </a:r>
            <a:r>
              <a:rPr lang="nl-BE" sz="1600" dirty="0" smtClean="0"/>
              <a:t>:</a:t>
            </a:r>
            <a:endParaRPr lang="nl-BE" sz="1600" dirty="0"/>
          </a:p>
          <a:p>
            <a:pPr marL="0" indent="0">
              <a:buNone/>
            </a:pPr>
            <a:r>
              <a:rPr lang="nl-BE" sz="1600" dirty="0" smtClean="0"/>
              <a:t>Op onze eigen website (via ‘praktisch’ – ‘documenten’) vind je onderaan bij alles wat met tafelofficials te maken heeft ook een handleiding (</a:t>
            </a:r>
            <a:r>
              <a:rPr lang="nl-BE" sz="1600" dirty="0" smtClean="0">
                <a:hlinkClick r:id="rId4"/>
              </a:rPr>
              <a:t>Een </a:t>
            </a:r>
            <a:r>
              <a:rPr lang="nl-BE" sz="1600" dirty="0">
                <a:hlinkClick r:id="rId4"/>
              </a:rPr>
              <a:t>e-ID maken via website Basketbal </a:t>
            </a:r>
            <a:r>
              <a:rPr lang="nl-BE" sz="1600" dirty="0" smtClean="0">
                <a:hlinkClick r:id="rId4"/>
              </a:rPr>
              <a:t>Vlaanderen</a:t>
            </a:r>
            <a:r>
              <a:rPr lang="nl-BE" sz="1600" dirty="0" smtClean="0"/>
              <a:t>) die je uitlegt hoe te werk te gaan.</a:t>
            </a:r>
          </a:p>
          <a:p>
            <a:pPr marL="0" indent="0">
              <a:buNone/>
            </a:pPr>
            <a:r>
              <a:rPr lang="nl-BE" sz="1600" dirty="0" smtClean="0"/>
              <a:t>De secretaris doet nadien het nodige om je definitief lid te laten worden. Dat kan een dagje duren.</a:t>
            </a:r>
          </a:p>
          <a:p>
            <a:pPr marL="0" indent="0">
              <a:buNone/>
            </a:pPr>
            <a:endParaRPr lang="nl-BE" sz="2400" dirty="0" smtClean="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a:t>
            </a:fld>
            <a:endParaRPr lang="nl-BE"/>
          </a:p>
        </p:txBody>
      </p:sp>
      <p:pic>
        <p:nvPicPr>
          <p:cNvPr id="5" name="Afbeelding 4"/>
          <p:cNvPicPr>
            <a:picLocks noChangeAspect="1"/>
          </p:cNvPicPr>
          <p:nvPr/>
        </p:nvPicPr>
        <p:blipFill>
          <a:blip r:embed="rId5"/>
          <a:stretch>
            <a:fillRect/>
          </a:stretch>
        </p:blipFill>
        <p:spPr>
          <a:xfrm>
            <a:off x="7961745" y="2287490"/>
            <a:ext cx="2914650" cy="901318"/>
          </a:xfrm>
          <a:prstGeom prst="rect">
            <a:avLst/>
          </a:prstGeom>
        </p:spPr>
      </p:pic>
      <p:sp>
        <p:nvSpPr>
          <p:cNvPr id="6" name="Ovaal 5"/>
          <p:cNvSpPr/>
          <p:nvPr/>
        </p:nvSpPr>
        <p:spPr>
          <a:xfrm>
            <a:off x="9282545" y="2032000"/>
            <a:ext cx="1505528" cy="932174"/>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0223143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sz="3200" b="1" dirty="0"/>
              <a:t>Tafelofficials </a:t>
            </a:r>
            <a:r>
              <a:rPr lang="nl-BE" sz="2400" b="1" i="1" dirty="0"/>
              <a:t>(</a:t>
            </a:r>
            <a:r>
              <a:rPr lang="nl-BE" sz="2400" b="1" i="1" dirty="0">
                <a:solidFill>
                  <a:srgbClr val="FF0000"/>
                </a:solidFill>
              </a:rPr>
              <a:t>en gedelegeerde</a:t>
            </a:r>
            <a:r>
              <a:rPr lang="nl-BE" sz="2400" b="1" i="1" dirty="0"/>
              <a:t>: zit niet aan tafel)</a:t>
            </a:r>
            <a:endParaRPr lang="en-US" sz="2400" b="1" i="1" dirty="0"/>
          </a:p>
        </p:txBody>
      </p:sp>
      <p:sp>
        <p:nvSpPr>
          <p:cNvPr id="3" name="Content Placeholder 2"/>
          <p:cNvSpPr>
            <a:spLocks noGrp="1"/>
          </p:cNvSpPr>
          <p:nvPr>
            <p:ph idx="1"/>
          </p:nvPr>
        </p:nvSpPr>
        <p:spPr>
          <a:xfrm>
            <a:off x="838200" y="1219202"/>
            <a:ext cx="10515600" cy="5357089"/>
          </a:xfrm>
        </p:spPr>
        <p:txBody>
          <a:bodyPr>
            <a:normAutofit lnSpcReduction="10000"/>
          </a:bodyPr>
          <a:lstStyle/>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a:p>
          <a:p>
            <a:pPr marL="114300" indent="0">
              <a:buNone/>
            </a:pPr>
            <a:endParaRPr lang="nl-BE" dirty="0"/>
          </a:p>
          <a:p>
            <a:pPr marL="114300" indent="0">
              <a:buNone/>
            </a:pPr>
            <a:endParaRPr lang="nl-BE" dirty="0"/>
          </a:p>
          <a:p>
            <a:pPr marL="114300" indent="0" algn="ctr">
              <a:buNone/>
            </a:pPr>
            <a:endParaRPr lang="nl-BE" dirty="0" smtClean="0"/>
          </a:p>
          <a:p>
            <a:pPr marL="114300" indent="0" algn="ctr">
              <a:buNone/>
            </a:pPr>
            <a:r>
              <a:rPr lang="nl-BE" dirty="0" smtClean="0"/>
              <a:t>In onze competities 3 </a:t>
            </a:r>
            <a:r>
              <a:rPr lang="nl-BE" dirty="0"/>
              <a:t>personen: (</a:t>
            </a:r>
            <a:r>
              <a:rPr lang="nl-BE" dirty="0">
                <a:solidFill>
                  <a:srgbClr val="FF0000"/>
                </a:solidFill>
              </a:rPr>
              <a:t>a</a:t>
            </a:r>
            <a:r>
              <a:rPr lang="nl-BE" dirty="0"/>
              <a:t>) scorekeeper: blad-DWF;  </a:t>
            </a:r>
          </a:p>
          <a:p>
            <a:pPr marL="114300" indent="0" algn="ctr">
              <a:buNone/>
            </a:pPr>
            <a:r>
              <a:rPr lang="nl-BE" dirty="0"/>
              <a:t>(</a:t>
            </a:r>
            <a:r>
              <a:rPr lang="nl-BE" dirty="0">
                <a:solidFill>
                  <a:srgbClr val="FF0000"/>
                </a:solidFill>
              </a:rPr>
              <a:t>b</a:t>
            </a:r>
            <a:r>
              <a:rPr lang="nl-BE" dirty="0"/>
              <a:t>) Scorebord met tijdklok; (</a:t>
            </a:r>
            <a:r>
              <a:rPr lang="nl-BE" dirty="0">
                <a:solidFill>
                  <a:srgbClr val="FF0000"/>
                </a:solidFill>
              </a:rPr>
              <a:t>c</a:t>
            </a:r>
            <a:r>
              <a:rPr lang="nl-BE" dirty="0"/>
              <a:t>) 24 sec </a:t>
            </a:r>
            <a:r>
              <a:rPr lang="nl-BE" dirty="0" smtClean="0"/>
              <a:t>operator</a:t>
            </a:r>
          </a:p>
          <a:p>
            <a:pPr marL="114300" indent="0" algn="ctr">
              <a:buNone/>
            </a:pPr>
            <a:r>
              <a:rPr lang="nl-BE" sz="2400" i="1" dirty="0" smtClean="0"/>
              <a:t>(a) </a:t>
            </a:r>
            <a:r>
              <a:rPr lang="nl-BE" sz="2400" i="1" dirty="0"/>
              <a:t>i</a:t>
            </a:r>
            <a:r>
              <a:rPr lang="nl-BE" sz="2400" i="1" dirty="0" smtClean="0"/>
              <a:t>s van uitploeg; (b) en (c) zijn van thuisploeg</a:t>
            </a:r>
          </a:p>
          <a:p>
            <a:pPr marL="114300" indent="0" algn="ctr">
              <a:buNone/>
            </a:pPr>
            <a:r>
              <a:rPr lang="nl-BE" dirty="0" smtClean="0"/>
              <a:t>+ Elke ploeg moet een délégué (terreinafgevaardigde) hebben</a:t>
            </a:r>
            <a:endParaRPr lang="nl-BE"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9201" y="1330039"/>
            <a:ext cx="4119418" cy="311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913894" y="2057400"/>
            <a:ext cx="298480" cy="369332"/>
          </a:xfrm>
          <a:prstGeom prst="rect">
            <a:avLst/>
          </a:prstGeom>
          <a:noFill/>
        </p:spPr>
        <p:txBody>
          <a:bodyPr wrap="none" rtlCol="0">
            <a:spAutoFit/>
          </a:bodyPr>
          <a:lstStyle/>
          <a:p>
            <a:r>
              <a:rPr lang="nl-BE" b="1" dirty="0">
                <a:solidFill>
                  <a:srgbClr val="FF0000"/>
                </a:solidFill>
              </a:rPr>
              <a:t>a</a:t>
            </a:r>
          </a:p>
        </p:txBody>
      </p:sp>
      <p:sp>
        <p:nvSpPr>
          <p:cNvPr id="7" name="TextBox 6"/>
          <p:cNvSpPr txBox="1"/>
          <p:nvPr/>
        </p:nvSpPr>
        <p:spPr>
          <a:xfrm>
            <a:off x="6477000" y="2077998"/>
            <a:ext cx="306494" cy="369332"/>
          </a:xfrm>
          <a:prstGeom prst="rect">
            <a:avLst/>
          </a:prstGeom>
          <a:noFill/>
        </p:spPr>
        <p:txBody>
          <a:bodyPr wrap="none" rtlCol="0">
            <a:spAutoFit/>
          </a:bodyPr>
          <a:lstStyle/>
          <a:p>
            <a:r>
              <a:rPr lang="nl-BE" b="1" dirty="0">
                <a:solidFill>
                  <a:srgbClr val="FF0000"/>
                </a:solidFill>
              </a:rPr>
              <a:t>b</a:t>
            </a:r>
          </a:p>
        </p:txBody>
      </p:sp>
      <p:sp>
        <p:nvSpPr>
          <p:cNvPr id="10" name="TextBox 9"/>
          <p:cNvSpPr txBox="1"/>
          <p:nvPr/>
        </p:nvSpPr>
        <p:spPr>
          <a:xfrm>
            <a:off x="7162800" y="2077046"/>
            <a:ext cx="282450" cy="369332"/>
          </a:xfrm>
          <a:prstGeom prst="rect">
            <a:avLst/>
          </a:prstGeom>
          <a:noFill/>
        </p:spPr>
        <p:txBody>
          <a:bodyPr wrap="none" rtlCol="0">
            <a:spAutoFit/>
          </a:bodyPr>
          <a:lstStyle/>
          <a:p>
            <a:r>
              <a:rPr lang="nl-BE" b="1" dirty="0">
                <a:solidFill>
                  <a:srgbClr val="FF0000"/>
                </a:solidFill>
              </a:rPr>
              <a:t>c</a:t>
            </a:r>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259753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7620000" cy="715962"/>
          </a:xfrm>
        </p:spPr>
        <p:txBody>
          <a:bodyPr/>
          <a:lstStyle/>
          <a:p>
            <a:pPr algn="ctr"/>
            <a:r>
              <a:rPr lang="nl-BE" dirty="0"/>
              <a:t>Technische uitrusting</a:t>
            </a:r>
            <a:endParaRPr lang="en-US" dirty="0"/>
          </a:p>
        </p:txBody>
      </p:sp>
      <p:sp>
        <p:nvSpPr>
          <p:cNvPr id="3" name="Content Placeholder 2"/>
          <p:cNvSpPr>
            <a:spLocks noGrp="1"/>
          </p:cNvSpPr>
          <p:nvPr>
            <p:ph idx="1"/>
          </p:nvPr>
        </p:nvSpPr>
        <p:spPr>
          <a:xfrm>
            <a:off x="1981200" y="990600"/>
            <a:ext cx="7620000" cy="5410200"/>
          </a:xfrm>
        </p:spPr>
        <p:txBody>
          <a:bodyPr>
            <a:normAutofit/>
          </a:bodyPr>
          <a:lstStyle/>
          <a:p>
            <a:pPr>
              <a:buFont typeface="Wingdings" pitchFamily="2" charset="2"/>
              <a:buChar char="§"/>
            </a:pPr>
            <a:r>
              <a:rPr lang="nl-NL" sz="2400" dirty="0"/>
              <a:t>Tablet (of laptop) voor gebruik van het DWF</a:t>
            </a:r>
          </a:p>
          <a:p>
            <a:pPr>
              <a:buFont typeface="Wingdings" pitchFamily="2" charset="2"/>
              <a:buChar char="§"/>
            </a:pPr>
            <a:r>
              <a:rPr lang="nl-NL" sz="2400" dirty="0" smtClean="0"/>
              <a:t>Indicator </a:t>
            </a:r>
            <a:r>
              <a:rPr lang="nl-NL" sz="2400" dirty="0"/>
              <a:t>voor balbezit (pijl)</a:t>
            </a:r>
            <a:endParaRPr lang="en-US" sz="2400" dirty="0"/>
          </a:p>
          <a:p>
            <a:pPr lvl="0">
              <a:lnSpc>
                <a:spcPct val="100000"/>
              </a:lnSpc>
              <a:buFont typeface="Wingdings" pitchFamily="2" charset="2"/>
              <a:buChar char="§"/>
            </a:pPr>
            <a:r>
              <a:rPr lang="nl-NL" sz="2400" dirty="0" smtClean="0"/>
              <a:t>Tafelscore- en tijdsbord  </a:t>
            </a:r>
            <a:r>
              <a:rPr lang="nl-NL" sz="2400" i="1" dirty="0"/>
              <a:t>(</a:t>
            </a:r>
            <a:r>
              <a:rPr lang="nl-NL" sz="1800" i="1" dirty="0"/>
              <a:t>alle elementen bij ons geïntegreerd in één toestel)</a:t>
            </a:r>
            <a:r>
              <a:rPr lang="nl-NL" sz="2400" i="1" dirty="0"/>
              <a:t/>
            </a:r>
            <a:br>
              <a:rPr lang="nl-NL" sz="2400" i="1" dirty="0"/>
            </a:br>
            <a:r>
              <a:rPr lang="nl-NL" sz="2400" i="1" dirty="0" smtClean="0"/>
              <a:t> </a:t>
            </a:r>
            <a:r>
              <a:rPr lang="nl-NL" sz="1800" dirty="0" smtClean="0"/>
              <a:t>+ score/tijd</a:t>
            </a:r>
            <a:br>
              <a:rPr lang="nl-NL" sz="1800" dirty="0" smtClean="0"/>
            </a:br>
            <a:r>
              <a:rPr lang="nl-NL" sz="1800" dirty="0"/>
              <a:t> + klok voor time-out</a:t>
            </a:r>
          </a:p>
          <a:p>
            <a:pPr marL="0" lvl="0" indent="0">
              <a:lnSpc>
                <a:spcPct val="100000"/>
              </a:lnSpc>
              <a:buNone/>
            </a:pPr>
            <a:r>
              <a:rPr lang="nl-NL" sz="1800" dirty="0" smtClean="0"/>
              <a:t>     + geluidssignaal </a:t>
            </a:r>
            <a:br>
              <a:rPr lang="nl-NL" sz="1800" dirty="0" smtClean="0"/>
            </a:br>
            <a:r>
              <a:rPr lang="nl-NL" sz="1800" dirty="0" smtClean="0"/>
              <a:t>     + ploegfouten</a:t>
            </a:r>
          </a:p>
          <a:p>
            <a:pPr lvl="0">
              <a:buFont typeface="Wingdings" pitchFamily="2" charset="2"/>
              <a:buChar char="§"/>
            </a:pPr>
            <a:r>
              <a:rPr lang="nl-NL" sz="2400" dirty="0" smtClean="0"/>
              <a:t>24 </a:t>
            </a:r>
            <a:r>
              <a:rPr lang="nl-NL" sz="2400" dirty="0"/>
              <a:t>&amp; 14secondenklok (nodig vanaf U14) + geluidsignaal</a:t>
            </a:r>
          </a:p>
          <a:p>
            <a:pPr marL="114300" indent="0">
              <a:buNone/>
            </a:pPr>
            <a:r>
              <a:rPr lang="en-US" sz="2400" dirty="0"/>
              <a:t>                       </a:t>
            </a:r>
            <a:r>
              <a:rPr lang="nl-NL" sz="1800" i="1" dirty="0"/>
              <a:t>(alle elementen bij ons geïntegreerd in één toestel)</a:t>
            </a:r>
            <a:endParaRPr lang="en-US" sz="1800" i="1" dirty="0"/>
          </a:p>
          <a:p>
            <a:pPr lvl="0">
              <a:buFont typeface="Wingdings" pitchFamily="2" charset="2"/>
              <a:buChar char="§"/>
            </a:pPr>
            <a:r>
              <a:rPr lang="nl-NL" sz="2400" dirty="0"/>
              <a:t>Bordjes voor spelersfouten  (genummerd van 1 tot 5)</a:t>
            </a:r>
            <a:endParaRPr lang="en-US" sz="2400" dirty="0"/>
          </a:p>
          <a:p>
            <a:pPr lvl="0">
              <a:buFont typeface="Wingdings" pitchFamily="2" charset="2"/>
              <a:buChar char="§"/>
            </a:pPr>
            <a:r>
              <a:rPr lang="nl-NL" sz="2400" dirty="0"/>
              <a:t>2 rode bordjes voor ploegfouten</a:t>
            </a:r>
            <a:endParaRPr lang="en-US" sz="2400" dirty="0"/>
          </a:p>
          <a:p>
            <a:endParaRPr lang="en-US"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014761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normAutofit/>
          </a:bodyPr>
          <a:lstStyle/>
          <a:p>
            <a:pPr marL="114300" indent="0" algn="ctr">
              <a:buNone/>
            </a:pPr>
            <a:r>
              <a:rPr lang="en-US" sz="6000" dirty="0" err="1" smtClean="0"/>
              <a:t>Deel</a:t>
            </a:r>
            <a:r>
              <a:rPr lang="en-US" sz="6000" dirty="0" smtClean="0"/>
              <a:t> </a:t>
            </a:r>
            <a:r>
              <a:rPr lang="en-US" sz="6000" dirty="0"/>
              <a:t>1:</a:t>
            </a:r>
            <a:r>
              <a:rPr lang="en-US" sz="4400" dirty="0"/>
              <a:t> </a:t>
            </a:r>
          </a:p>
          <a:p>
            <a:pPr marL="114300" indent="0" algn="ctr">
              <a:buNone/>
            </a:pPr>
            <a:r>
              <a:rPr lang="nl-BE" sz="4000" dirty="0" smtClean="0"/>
              <a:t>Aantekenaar </a:t>
            </a:r>
            <a:r>
              <a:rPr lang="nl-BE" sz="4000" dirty="0"/>
              <a:t>(scorekeeper): </a:t>
            </a:r>
            <a:endParaRPr lang="nl-BE" sz="4000" dirty="0" smtClean="0"/>
          </a:p>
          <a:p>
            <a:pPr marL="114300" indent="0" algn="ctr">
              <a:buNone/>
            </a:pPr>
            <a:r>
              <a:rPr lang="nl-BE" sz="4000" dirty="0" smtClean="0"/>
              <a:t>‘Invuller’ </a:t>
            </a:r>
            <a:r>
              <a:rPr lang="nl-BE" sz="4000" dirty="0"/>
              <a:t>van het  </a:t>
            </a:r>
            <a:r>
              <a:rPr lang="nl-BE" sz="4000" dirty="0" smtClean="0"/>
              <a:t>DWF</a:t>
            </a:r>
            <a:endParaRPr lang="nl-BE" sz="4000" dirty="0"/>
          </a:p>
          <a:p>
            <a:pPr marL="114300" indent="0" algn="ctr">
              <a:buNone/>
            </a:pPr>
            <a:r>
              <a:rPr lang="nl-BE" sz="3200" dirty="0" smtClean="0"/>
              <a:t>(</a:t>
            </a:r>
            <a:r>
              <a:rPr lang="nl-BE" sz="3200" b="1" dirty="0" smtClean="0"/>
              <a:t>d</a:t>
            </a:r>
            <a:r>
              <a:rPr lang="nl-BE" sz="3200" dirty="0" smtClean="0"/>
              <a:t>igitaal </a:t>
            </a:r>
            <a:r>
              <a:rPr lang="nl-BE" sz="3200" b="1" dirty="0" smtClean="0"/>
              <a:t>w</a:t>
            </a:r>
            <a:r>
              <a:rPr lang="nl-BE" sz="3200" dirty="0" smtClean="0"/>
              <a:t>edstrijd</a:t>
            </a:r>
            <a:r>
              <a:rPr lang="nl-BE" sz="3200" b="1" dirty="0" smtClean="0"/>
              <a:t>f</a:t>
            </a:r>
            <a:r>
              <a:rPr lang="nl-BE" sz="3200" dirty="0" smtClean="0"/>
              <a:t>ormulier) </a:t>
            </a:r>
          </a:p>
          <a:p>
            <a:pPr marL="114300" indent="0" algn="ctr">
              <a:buNone/>
            </a:pPr>
            <a:endParaRPr lang="nl-BE" sz="3200" dirty="0"/>
          </a:p>
          <a:p>
            <a:pPr marL="114300" indent="0" algn="ctr">
              <a:buNone/>
            </a:pPr>
            <a:r>
              <a:rPr lang="nl-BE" sz="3200" dirty="0" smtClean="0">
                <a:solidFill>
                  <a:srgbClr val="FF0000"/>
                </a:solidFill>
              </a:rPr>
              <a:t>Iemand van de bezoekende ploeg</a:t>
            </a:r>
            <a:endParaRPr lang="nl-BE" sz="3200" dirty="0">
              <a:solidFill>
                <a:srgbClr val="FF0000"/>
              </a:solidFill>
            </a:endParaRPr>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2461063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nl-BE" dirty="0" err="1"/>
              <a:t>Aantekenaar:scorekeeper</a:t>
            </a:r>
            <a:r>
              <a:rPr lang="nl-BE" dirty="0"/>
              <a:t> </a:t>
            </a:r>
            <a:endParaRPr lang="en-US" dirty="0"/>
          </a:p>
        </p:txBody>
      </p:sp>
      <p:sp>
        <p:nvSpPr>
          <p:cNvPr id="3" name="Content Placeholder 2"/>
          <p:cNvSpPr>
            <a:spLocks noGrp="1"/>
          </p:cNvSpPr>
          <p:nvPr>
            <p:ph idx="1"/>
          </p:nvPr>
        </p:nvSpPr>
        <p:spPr>
          <a:xfrm>
            <a:off x="1981200" y="1143000"/>
            <a:ext cx="7620000" cy="5257800"/>
          </a:xfrm>
        </p:spPr>
        <p:txBody>
          <a:bodyPr>
            <a:normAutofit fontScale="85000" lnSpcReduction="20000"/>
          </a:bodyPr>
          <a:lstStyle/>
          <a:p>
            <a:pPr>
              <a:buFont typeface="Wingdings" pitchFamily="2" charset="2"/>
              <a:buChar char="§"/>
            </a:pPr>
            <a:r>
              <a:rPr lang="nl-BE" sz="2600" b="1" dirty="0"/>
              <a:t>Bezoekende ploeg</a:t>
            </a:r>
          </a:p>
          <a:p>
            <a:pPr>
              <a:buFont typeface="Wingdings" pitchFamily="2" charset="2"/>
              <a:buChar char="§"/>
            </a:pPr>
            <a:r>
              <a:rPr lang="nl-BE" sz="2600" dirty="0"/>
              <a:t>Vult het DWF in</a:t>
            </a:r>
          </a:p>
          <a:p>
            <a:pPr>
              <a:buFont typeface="Wingdings" pitchFamily="2" charset="2"/>
              <a:buChar char="§"/>
            </a:pPr>
            <a:r>
              <a:rPr lang="nl-BE" sz="2600" dirty="0" smtClean="0"/>
              <a:t>Geeft </a:t>
            </a:r>
            <a:r>
              <a:rPr lang="nl-BE" sz="2600" dirty="0"/>
              <a:t>aan scheidsrechter signaal voor time-out of vervanging   </a:t>
            </a:r>
          </a:p>
          <a:p>
            <a:pPr>
              <a:buFont typeface="Wingdings" pitchFamily="2" charset="2"/>
              <a:buChar char="§"/>
            </a:pPr>
            <a:endParaRPr lang="nl-BE" dirty="0"/>
          </a:p>
          <a:p>
            <a:pPr marL="0" indent="0">
              <a:buNone/>
            </a:pPr>
            <a:endParaRPr lang="nl-BE" dirty="0"/>
          </a:p>
          <a:p>
            <a:pPr marL="114300" indent="0">
              <a:buNone/>
            </a:pPr>
            <a:endParaRPr lang="nl-BE" dirty="0"/>
          </a:p>
          <a:p>
            <a:pPr>
              <a:buFont typeface="Wingdings" pitchFamily="2" charset="2"/>
              <a:buChar char="§"/>
            </a:pPr>
            <a:r>
              <a:rPr lang="nl-BE" sz="2400" dirty="0"/>
              <a:t>Toont, na een fout, </a:t>
            </a:r>
            <a:r>
              <a:rPr lang="nl-BE" sz="2400" dirty="0" smtClean="0"/>
              <a:t>via een bordje, totaal </a:t>
            </a:r>
            <a:r>
              <a:rPr lang="nl-BE" sz="2400" dirty="0"/>
              <a:t>aantal fouten van die speler</a:t>
            </a:r>
          </a:p>
          <a:p>
            <a:pPr>
              <a:buFont typeface="Wingdings" pitchFamily="2" charset="2"/>
              <a:buChar char="§"/>
            </a:pPr>
            <a:r>
              <a:rPr lang="nl-BE" sz="2400" dirty="0"/>
              <a:t>Geeft aan wanneer </a:t>
            </a:r>
            <a:r>
              <a:rPr lang="nl-NL" sz="2400" dirty="0"/>
              <a:t>rode bordjes (na 4 ploegfouten) rechtop moeten</a:t>
            </a:r>
            <a:endParaRPr lang="nl-BE" sz="2400" dirty="0"/>
          </a:p>
          <a:p>
            <a:pPr>
              <a:buFont typeface="Wingdings" pitchFamily="2" charset="2"/>
              <a:buChar char="§"/>
            </a:pPr>
            <a:r>
              <a:rPr lang="nl-BE" dirty="0"/>
              <a:t>Bedient de indicator voor wisselend balbezit: </a:t>
            </a:r>
          </a:p>
          <a:p>
            <a:pPr lvl="1"/>
            <a:r>
              <a:rPr lang="nl-NL" dirty="0"/>
              <a:t>Rode pijl, die na een </a:t>
            </a:r>
            <a:r>
              <a:rPr lang="nl-NL" dirty="0" smtClean="0"/>
              <a:t>‘tussen twee’ zo </a:t>
            </a:r>
            <a:r>
              <a:rPr lang="nl-NL" dirty="0"/>
              <a:t>wordt geplaatst dat zichtbaar is welke ploeg de volgende inworp toegewezen krijgt</a:t>
            </a:r>
          </a:p>
          <a:p>
            <a:pPr lvl="1"/>
            <a:r>
              <a:rPr lang="nl-NL" dirty="0"/>
              <a:t>Na sprongbal in begin van de wedstrijd: in het voordeel van de ploeg die geen balbezit heeft; daarna wisselend na elke ‘tussen 2’</a:t>
            </a:r>
          </a:p>
          <a:p>
            <a:pPr lvl="1"/>
            <a:r>
              <a:rPr lang="nl-NL" dirty="0"/>
              <a:t>Wordt omgedraaid na elke kwart</a:t>
            </a:r>
          </a:p>
          <a:p>
            <a:pPr lvl="1"/>
            <a:r>
              <a:rPr lang="nl-NL" dirty="0"/>
              <a:t>Bij de rust omdraaien en bij aanvang spel opnieuw omdraaien</a:t>
            </a:r>
          </a:p>
          <a:p>
            <a:pPr lvl="1"/>
            <a:endParaRPr lang="en-US"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8</a:t>
            </a:fld>
            <a:endParaRPr lang="en-US"/>
          </a:p>
        </p:txBody>
      </p:sp>
      <p:pic>
        <p:nvPicPr>
          <p:cNvPr id="7" name="Afbeelding 6"/>
          <p:cNvPicPr>
            <a:picLocks noChangeAspect="1"/>
          </p:cNvPicPr>
          <p:nvPr/>
        </p:nvPicPr>
        <p:blipFill>
          <a:blip r:embed="rId3"/>
          <a:stretch>
            <a:fillRect/>
          </a:stretch>
        </p:blipFill>
        <p:spPr>
          <a:xfrm>
            <a:off x="6283992" y="2193284"/>
            <a:ext cx="914070" cy="1098448"/>
          </a:xfrm>
          <a:prstGeom prst="rect">
            <a:avLst/>
          </a:prstGeom>
        </p:spPr>
      </p:pic>
      <p:pic>
        <p:nvPicPr>
          <p:cNvPr id="8" name="Afbeelding 7"/>
          <p:cNvPicPr>
            <a:picLocks noChangeAspect="1"/>
          </p:cNvPicPr>
          <p:nvPr/>
        </p:nvPicPr>
        <p:blipFill>
          <a:blip r:embed="rId4"/>
          <a:stretch>
            <a:fillRect/>
          </a:stretch>
        </p:blipFill>
        <p:spPr>
          <a:xfrm>
            <a:off x="8198063" y="2066559"/>
            <a:ext cx="1018838" cy="1351897"/>
          </a:xfrm>
          <a:prstGeom prst="rect">
            <a:avLst/>
          </a:prstGeom>
        </p:spPr>
      </p:pic>
    </p:spTree>
    <p:extLst>
      <p:ext uri="{BB962C8B-B14F-4D97-AF65-F5344CB8AC3E}">
        <p14:creationId xmlns:p14="http://schemas.microsoft.com/office/powerpoint/2010/main" val="85706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114300" indent="0" algn="ctr">
              <a:buNone/>
            </a:pPr>
            <a:endParaRPr lang="nl-BE" sz="4400" dirty="0">
              <a:solidFill>
                <a:schemeClr val="bg2">
                  <a:lumMod val="25000"/>
                </a:schemeClr>
              </a:solidFill>
            </a:endParaRPr>
          </a:p>
          <a:p>
            <a:pPr marL="114300" indent="0" algn="ctr">
              <a:buNone/>
            </a:pPr>
            <a:endParaRPr lang="nl-BE" sz="4400" dirty="0">
              <a:solidFill>
                <a:schemeClr val="bg2">
                  <a:lumMod val="25000"/>
                </a:schemeClr>
              </a:solidFill>
            </a:endParaRPr>
          </a:p>
          <a:p>
            <a:pPr marL="114300" indent="0" algn="ctr">
              <a:buNone/>
            </a:pPr>
            <a:r>
              <a:rPr lang="nl-BE" sz="6000" dirty="0">
                <a:solidFill>
                  <a:schemeClr val="bg2">
                    <a:lumMod val="25000"/>
                  </a:schemeClr>
                </a:solidFill>
              </a:rPr>
              <a:t>Het Digitaal Wedstrijdformulier</a:t>
            </a:r>
          </a:p>
          <a:p>
            <a:pPr marL="114300" indent="0" algn="ctr">
              <a:buNone/>
            </a:pPr>
            <a:r>
              <a:rPr lang="nl-BE" sz="6000" dirty="0">
                <a:solidFill>
                  <a:schemeClr val="bg2">
                    <a:lumMod val="25000"/>
                  </a:schemeClr>
                </a:solidFill>
              </a:rPr>
              <a:t>DWF</a:t>
            </a:r>
          </a:p>
          <a:p>
            <a:pPr marL="114300" indent="0" algn="ctr">
              <a:buNone/>
            </a:pPr>
            <a:endParaRPr lang="nl-BE" sz="4400" dirty="0">
              <a:solidFill>
                <a:schemeClr val="bg2">
                  <a:lumMod val="25000"/>
                </a:schemeClr>
              </a:solidFill>
            </a:endParaRPr>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3416084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Vroeger:</a:t>
            </a:r>
            <a:endParaRPr lang="nl-BE"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13760" y="15241"/>
            <a:ext cx="4663440" cy="386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893806"/>
            <a:ext cx="449580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175327" y="2715491"/>
            <a:ext cx="1669175" cy="738664"/>
          </a:xfrm>
          <a:prstGeom prst="rect">
            <a:avLst/>
          </a:prstGeom>
          <a:noFill/>
        </p:spPr>
        <p:txBody>
          <a:bodyPr wrap="none" rtlCol="0">
            <a:spAutoFit/>
          </a:bodyPr>
          <a:lstStyle/>
          <a:p>
            <a:r>
              <a:rPr lang="nl-BE" sz="2400" b="1" dirty="0" smtClean="0"/>
              <a:t>Blanco blad</a:t>
            </a:r>
            <a:endParaRPr lang="nl-BE" sz="2400" b="1" dirty="0"/>
          </a:p>
          <a:p>
            <a:endParaRPr lang="nl-BE" dirty="0"/>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5984494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Vroeger:</a:t>
            </a:r>
            <a:endParaRPr lang="nl-BE"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29000" y="-22760"/>
            <a:ext cx="4572000" cy="3908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886201"/>
            <a:ext cx="4876800" cy="3025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96820" y="2393484"/>
            <a:ext cx="2548373" cy="461665"/>
          </a:xfrm>
          <a:prstGeom prst="rect">
            <a:avLst/>
          </a:prstGeom>
          <a:noFill/>
        </p:spPr>
        <p:txBody>
          <a:bodyPr wrap="square" rtlCol="0">
            <a:spAutoFit/>
          </a:bodyPr>
          <a:lstStyle/>
          <a:p>
            <a:r>
              <a:rPr lang="nl-BE" sz="2400" b="1" dirty="0"/>
              <a:t>Ingevuld </a:t>
            </a:r>
            <a:r>
              <a:rPr lang="nl-BE" sz="2400" b="1" dirty="0" smtClean="0"/>
              <a:t>blad</a:t>
            </a:r>
            <a:endParaRPr lang="nl-BE" sz="2400" b="1" dirty="0"/>
          </a:p>
        </p:txBody>
      </p:sp>
      <p:sp>
        <p:nvSpPr>
          <p:cNvPr id="3" name="Tijdelijke aanduiding voor dianummer 2"/>
          <p:cNvSpPr>
            <a:spLocks noGrp="1"/>
          </p:cNvSpPr>
          <p:nvPr>
            <p:ph type="sldNum" sz="quarter" idx="12"/>
          </p:nvPr>
        </p:nvSpPr>
        <p:spPr/>
        <p:txBody>
          <a:bodyPr/>
          <a:lstStyle/>
          <a:p>
            <a:fld id="{B6F15528-21DE-4FAA-801E-634DDDAF4B2B}" type="slidenum">
              <a:rPr lang="en-US" smtClean="0"/>
              <a:pPr/>
              <a:t>11</a:t>
            </a:fld>
            <a:endParaRPr lang="en-US"/>
          </a:p>
        </p:txBody>
      </p:sp>
      <p:sp>
        <p:nvSpPr>
          <p:cNvPr id="7" name="Tekstvak 6"/>
          <p:cNvSpPr txBox="1"/>
          <p:nvPr/>
        </p:nvSpPr>
        <p:spPr>
          <a:xfrm>
            <a:off x="8153400" y="2855149"/>
            <a:ext cx="3050997" cy="1508105"/>
          </a:xfrm>
          <a:prstGeom prst="rect">
            <a:avLst/>
          </a:prstGeom>
          <a:noFill/>
        </p:spPr>
        <p:txBody>
          <a:bodyPr wrap="square" rtlCol="0">
            <a:spAutoFit/>
          </a:bodyPr>
          <a:lstStyle/>
          <a:p>
            <a:r>
              <a:rPr lang="nl-BE" sz="3200" u="sng" dirty="0"/>
              <a:t>Nadelen</a:t>
            </a:r>
            <a:r>
              <a:rPr lang="nl-BE" sz="3200" dirty="0"/>
              <a:t>:</a:t>
            </a:r>
          </a:p>
          <a:p>
            <a:r>
              <a:rPr lang="nl-BE" sz="2000" dirty="0"/>
              <a:t>- Allerlei ‘onnozele’ details</a:t>
            </a:r>
          </a:p>
          <a:p>
            <a:r>
              <a:rPr lang="nl-BE" sz="2000" dirty="0"/>
              <a:t>- Vormfouten</a:t>
            </a:r>
          </a:p>
          <a:p>
            <a:r>
              <a:rPr lang="nl-BE" sz="2000" dirty="0"/>
              <a:t>         leiden tot boetes</a:t>
            </a:r>
          </a:p>
        </p:txBody>
      </p:sp>
    </p:spTree>
    <p:extLst>
      <p:ext uri="{BB962C8B-B14F-4D97-AF65-F5344CB8AC3E}">
        <p14:creationId xmlns:p14="http://schemas.microsoft.com/office/powerpoint/2010/main" val="6375034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nl-BE" sz="3600" b="1" dirty="0"/>
              <a:t>Van oud naar </a:t>
            </a:r>
            <a:r>
              <a:rPr lang="nl-BE" sz="3600" b="1" dirty="0" smtClean="0"/>
              <a:t>nieuw: alle info van ‘blad’ nu ‘digitaal’ </a:t>
            </a:r>
            <a:endParaRPr lang="nl-BE" sz="3600" b="1"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12</a:t>
            </a:fld>
            <a:endParaRPr lang="nl-BE"/>
          </a:p>
        </p:txBody>
      </p:sp>
      <p:pic>
        <p:nvPicPr>
          <p:cNvPr id="5" name="Tijdelijke aanduiding voor inhoud 4"/>
          <p:cNvPicPr>
            <a:picLocks noGrp="1"/>
          </p:cNvPicPr>
          <p:nvPr>
            <p:ph idx="1"/>
          </p:nvPr>
        </p:nvPicPr>
        <p:blipFill rotWithShape="1">
          <a:blip r:embed="rId2"/>
          <a:srcRect l="21809" t="24579" r="23772" b="23960"/>
          <a:stretch/>
        </p:blipFill>
        <p:spPr bwMode="auto">
          <a:xfrm>
            <a:off x="5452533" y="1391179"/>
            <a:ext cx="6739467" cy="5147733"/>
          </a:xfrm>
          <a:prstGeom prst="rect">
            <a:avLst/>
          </a:prstGeom>
          <a:ln>
            <a:noFill/>
          </a:ln>
          <a:extLst>
            <a:ext uri="{53640926-AAD7-44D8-BBD7-CCE9431645EC}">
              <a14:shadowObscured xmlns:a14="http://schemas.microsoft.com/office/drawing/2010/main"/>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733" y="1234442"/>
            <a:ext cx="3715173" cy="3079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108" y="4313511"/>
            <a:ext cx="3624425" cy="2225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0143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114300" indent="0" algn="ctr">
              <a:buNone/>
            </a:pPr>
            <a:endParaRPr lang="nl-BE" sz="4400" dirty="0" smtClean="0">
              <a:solidFill>
                <a:schemeClr val="bg2">
                  <a:lumMod val="25000"/>
                </a:schemeClr>
              </a:solidFill>
            </a:endParaRPr>
          </a:p>
          <a:p>
            <a:pPr marL="114300" indent="0" algn="ctr">
              <a:buNone/>
            </a:pPr>
            <a:endParaRPr lang="nl-BE" sz="4400" dirty="0">
              <a:solidFill>
                <a:schemeClr val="bg2">
                  <a:lumMod val="25000"/>
                </a:schemeClr>
              </a:solidFill>
            </a:endParaRPr>
          </a:p>
          <a:p>
            <a:pPr marL="114300" indent="0" algn="ctr">
              <a:buNone/>
            </a:pPr>
            <a:r>
              <a:rPr lang="nl-BE" sz="6000" dirty="0" smtClean="0">
                <a:solidFill>
                  <a:schemeClr val="bg2">
                    <a:lumMod val="25000"/>
                  </a:schemeClr>
                </a:solidFill>
              </a:rPr>
              <a:t>Het </a:t>
            </a:r>
            <a:r>
              <a:rPr lang="nl-BE" sz="6000" dirty="0">
                <a:solidFill>
                  <a:schemeClr val="bg2">
                    <a:lumMod val="25000"/>
                  </a:schemeClr>
                </a:solidFill>
              </a:rPr>
              <a:t>Digitaal Wedstrijdformulier</a:t>
            </a:r>
          </a:p>
          <a:p>
            <a:pPr marL="114300" indent="0" algn="ctr">
              <a:buNone/>
            </a:pPr>
            <a:r>
              <a:rPr lang="nl-BE" sz="6000" dirty="0" smtClean="0">
                <a:solidFill>
                  <a:schemeClr val="bg2">
                    <a:lumMod val="25000"/>
                  </a:schemeClr>
                </a:solidFill>
              </a:rPr>
              <a:t>DWF</a:t>
            </a:r>
          </a:p>
          <a:p>
            <a:pPr marL="114300" indent="0" algn="ctr">
              <a:buNone/>
            </a:pPr>
            <a:endParaRPr lang="nl-BE" sz="4000" dirty="0" smtClean="0">
              <a:solidFill>
                <a:schemeClr val="bg2">
                  <a:lumMod val="25000"/>
                </a:schemeClr>
              </a:solidFill>
            </a:endParaRPr>
          </a:p>
          <a:p>
            <a:pPr marL="114300" indent="0" algn="ctr">
              <a:buNone/>
            </a:pPr>
            <a:endParaRPr lang="nl-BE" sz="4400" dirty="0">
              <a:solidFill>
                <a:schemeClr val="bg2">
                  <a:lumMod val="25000"/>
                </a:schemeClr>
              </a:solidFill>
            </a:endParaRPr>
          </a:p>
        </p:txBody>
      </p:sp>
      <p:sp>
        <p:nvSpPr>
          <p:cNvPr id="5" name="Tijdelijke aanduiding voor dianummer 4"/>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139963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Autofit/>
          </a:bodyPr>
          <a:lstStyle/>
          <a:p>
            <a:pPr algn="l"/>
            <a:r>
              <a:rPr lang="nl-BE" sz="3200" b="1" dirty="0"/>
              <a:t>Digitaal wedstrijdformulier voor welke reeksen?</a:t>
            </a:r>
          </a:p>
        </p:txBody>
      </p:sp>
      <p:sp>
        <p:nvSpPr>
          <p:cNvPr id="5" name="Content Placeholder 4"/>
          <p:cNvSpPr>
            <a:spLocks noGrp="1"/>
          </p:cNvSpPr>
          <p:nvPr>
            <p:ph idx="1"/>
          </p:nvPr>
        </p:nvSpPr>
        <p:spPr>
          <a:xfrm>
            <a:off x="1981200" y="1600200"/>
            <a:ext cx="8229600" cy="4781128"/>
          </a:xfrm>
        </p:spPr>
        <p:txBody>
          <a:bodyPr>
            <a:normAutofit fontScale="92500" lnSpcReduction="20000"/>
          </a:bodyPr>
          <a:lstStyle/>
          <a:p>
            <a:pPr marL="0" indent="0">
              <a:buNone/>
            </a:pPr>
            <a:r>
              <a:rPr lang="nl-BE" dirty="0"/>
              <a:t>Het digitaal wedstrijdformulier is vanaf 1 augustus 2019 van toepassing in alle reeksen behalve:</a:t>
            </a:r>
          </a:p>
          <a:p>
            <a:pPr marL="0" indent="0">
              <a:buNone/>
            </a:pPr>
            <a:endParaRPr lang="nl-BE" dirty="0"/>
          </a:p>
          <a:p>
            <a:r>
              <a:rPr lang="nl-BE" dirty="0"/>
              <a:t>Top Divisies (TD Men &amp;, TD Men 2 &amp; TD </a:t>
            </a:r>
            <a:r>
              <a:rPr lang="nl-BE" dirty="0" err="1"/>
              <a:t>Women</a:t>
            </a:r>
            <a:r>
              <a:rPr lang="nl-BE" dirty="0"/>
              <a:t>)</a:t>
            </a:r>
          </a:p>
          <a:p>
            <a:r>
              <a:rPr lang="nl-BE" dirty="0" smtClean="0">
                <a:solidFill>
                  <a:srgbClr val="FF0000"/>
                </a:solidFill>
              </a:rPr>
              <a:t>(U10) </a:t>
            </a:r>
            <a:r>
              <a:rPr lang="nl-BE" dirty="0"/>
              <a:t>&amp; U8 competitie</a:t>
            </a:r>
          </a:p>
          <a:p>
            <a:r>
              <a:rPr lang="nl-BE" dirty="0"/>
              <a:t>Eindrondes op niveau 1 met tegenstanders die bij AWBB aangesloten zijn</a:t>
            </a:r>
          </a:p>
          <a:p>
            <a:r>
              <a:rPr lang="nl-BE" dirty="0"/>
              <a:t>Wedstrijden voor de Beker van België</a:t>
            </a:r>
          </a:p>
          <a:p>
            <a:r>
              <a:rPr lang="nl-BE" dirty="0"/>
              <a:t>Oefenwedstrijden met tegenstanders die niet bij Basketbal Vlaanderen zijn aangesloten.</a:t>
            </a:r>
          </a:p>
          <a:p>
            <a:endParaRPr lang="nl-BE" dirty="0"/>
          </a:p>
          <a:p>
            <a:pPr marL="0" indent="0">
              <a:buNone/>
            </a:pPr>
            <a:r>
              <a:rPr lang="nl-BE" sz="2100" dirty="0">
                <a:solidFill>
                  <a:srgbClr val="FF0000"/>
                </a:solidFill>
              </a:rPr>
              <a:t>In bovenstaande gevallen wordt nog met een klassiek wedstrijdblad gewerkt.</a:t>
            </a:r>
            <a:endParaRPr lang="en-US" sz="2100" dirty="0">
              <a:solidFill>
                <a:srgbClr val="FF0000"/>
              </a:solidFill>
            </a:endParaRPr>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14</a:t>
            </a:fld>
            <a:endParaRPr lang="nl-BE"/>
          </a:p>
        </p:txBody>
      </p:sp>
    </p:spTree>
    <p:extLst>
      <p:ext uri="{BB962C8B-B14F-4D97-AF65-F5344CB8AC3E}">
        <p14:creationId xmlns:p14="http://schemas.microsoft.com/office/powerpoint/2010/main" val="4238973808"/>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rmAutofit/>
          </a:bodyPr>
          <a:lstStyle/>
          <a:p>
            <a:r>
              <a:rPr lang="nl-BE" dirty="0"/>
              <a:t>	DWF-topics</a:t>
            </a:r>
            <a:endParaRPr lang="en-US" dirty="0"/>
          </a:p>
        </p:txBody>
      </p:sp>
      <p:sp>
        <p:nvSpPr>
          <p:cNvPr id="5" name="Content Placeholder 4"/>
          <p:cNvSpPr>
            <a:spLocks noGrp="1"/>
          </p:cNvSpPr>
          <p:nvPr>
            <p:ph idx="1"/>
          </p:nvPr>
        </p:nvSpPr>
        <p:spPr>
          <a:xfrm>
            <a:off x="1533939" y="849745"/>
            <a:ext cx="8229600" cy="5745019"/>
          </a:xfrm>
        </p:spPr>
        <p:txBody>
          <a:bodyPr>
            <a:normAutofit fontScale="85000" lnSpcReduction="20000"/>
          </a:bodyPr>
          <a:lstStyle/>
          <a:p>
            <a:pPr marL="0" indent="0">
              <a:buNone/>
            </a:pPr>
            <a:endParaRPr lang="nl-BE" dirty="0"/>
          </a:p>
          <a:p>
            <a:pPr>
              <a:buFontTx/>
              <a:buChar char="-"/>
            </a:pPr>
            <a:r>
              <a:rPr lang="nl-BE" dirty="0"/>
              <a:t>Tablets</a:t>
            </a:r>
          </a:p>
          <a:p>
            <a:pPr marL="0" indent="0">
              <a:buNone/>
            </a:pPr>
            <a:endParaRPr lang="nl-BE" dirty="0"/>
          </a:p>
          <a:p>
            <a:pPr>
              <a:buFontTx/>
              <a:buChar char="-"/>
            </a:pPr>
            <a:r>
              <a:rPr lang="nl-BE" dirty="0"/>
              <a:t>Account gekoppeld aan lidnummer: een ‘must’</a:t>
            </a:r>
          </a:p>
          <a:p>
            <a:pPr>
              <a:buFontTx/>
              <a:buChar char="-"/>
            </a:pPr>
            <a:endParaRPr lang="nl-BE" dirty="0"/>
          </a:p>
          <a:p>
            <a:pPr>
              <a:buFontTx/>
              <a:buChar char="-"/>
            </a:pPr>
            <a:r>
              <a:rPr lang="nl-BE" dirty="0"/>
              <a:t>Voorbereidend werk</a:t>
            </a:r>
          </a:p>
          <a:p>
            <a:pPr>
              <a:buFontTx/>
              <a:buChar char="-"/>
            </a:pPr>
            <a:endParaRPr lang="nl-BE" dirty="0"/>
          </a:p>
          <a:p>
            <a:pPr>
              <a:buFontTx/>
              <a:buChar char="-"/>
            </a:pPr>
            <a:r>
              <a:rPr lang="nl-BE" dirty="0"/>
              <a:t>Opstart wedstrijd</a:t>
            </a:r>
          </a:p>
          <a:p>
            <a:pPr>
              <a:buFontTx/>
              <a:buChar char="-"/>
            </a:pPr>
            <a:endParaRPr lang="nl-BE" dirty="0"/>
          </a:p>
          <a:p>
            <a:pPr>
              <a:buFontTx/>
              <a:buChar char="-"/>
            </a:pPr>
            <a:r>
              <a:rPr lang="nl-BE" dirty="0"/>
              <a:t>De wedstrijd zelf</a:t>
            </a:r>
          </a:p>
          <a:p>
            <a:pPr>
              <a:buFontTx/>
              <a:buChar char="-"/>
            </a:pPr>
            <a:endParaRPr lang="nl-BE" dirty="0"/>
          </a:p>
          <a:p>
            <a:pPr>
              <a:buFontTx/>
              <a:buChar char="-"/>
            </a:pPr>
            <a:r>
              <a:rPr lang="nl-BE" dirty="0"/>
              <a:t>Wedstrijd afsluiten</a:t>
            </a:r>
          </a:p>
          <a:p>
            <a:pPr>
              <a:buFontTx/>
              <a:buChar char="-"/>
            </a:pPr>
            <a:endParaRPr lang="nl-BE" dirty="0"/>
          </a:p>
          <a:p>
            <a:pPr>
              <a:buFontTx/>
              <a:buChar char="-"/>
            </a:pPr>
            <a:r>
              <a:rPr lang="nl-BE" dirty="0"/>
              <a:t>Verslag na de wedstrijd</a:t>
            </a:r>
            <a:endParaRPr lang="en-US" sz="2000" dirty="0"/>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15</a:t>
            </a:fld>
            <a:endParaRPr lang="nl-BE"/>
          </a:p>
        </p:txBody>
      </p:sp>
    </p:spTree>
    <p:extLst>
      <p:ext uri="{BB962C8B-B14F-4D97-AF65-F5344CB8AC3E}">
        <p14:creationId xmlns:p14="http://schemas.microsoft.com/office/powerpoint/2010/main" val="958082864"/>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rmAutofit/>
          </a:bodyPr>
          <a:lstStyle/>
          <a:p>
            <a:r>
              <a:rPr lang="nl-BE" dirty="0"/>
              <a:t>	DWF-topics</a:t>
            </a:r>
            <a:endParaRPr lang="en-US" dirty="0"/>
          </a:p>
        </p:txBody>
      </p:sp>
      <p:sp>
        <p:nvSpPr>
          <p:cNvPr id="5" name="Content Placeholder 4"/>
          <p:cNvSpPr>
            <a:spLocks noGrp="1"/>
          </p:cNvSpPr>
          <p:nvPr>
            <p:ph idx="1"/>
          </p:nvPr>
        </p:nvSpPr>
        <p:spPr>
          <a:xfrm>
            <a:off x="1533939" y="877455"/>
            <a:ext cx="8229600" cy="5844020"/>
          </a:xfrm>
        </p:spPr>
        <p:txBody>
          <a:bodyPr>
            <a:normAutofit fontScale="85000" lnSpcReduction="20000"/>
          </a:bodyPr>
          <a:lstStyle/>
          <a:p>
            <a:pPr marL="0" indent="0">
              <a:buNone/>
            </a:pPr>
            <a:endParaRPr lang="nl-BE" dirty="0"/>
          </a:p>
          <a:p>
            <a:pPr>
              <a:buFontTx/>
              <a:buChar char="-"/>
            </a:pPr>
            <a:r>
              <a:rPr lang="nl-BE" sz="4100" dirty="0" smtClean="0">
                <a:solidFill>
                  <a:srgbClr val="FF0000"/>
                </a:solidFill>
              </a:rPr>
              <a:t>Tablets</a:t>
            </a:r>
          </a:p>
          <a:p>
            <a:pPr marL="0" indent="0">
              <a:buNone/>
            </a:pPr>
            <a:endParaRPr lang="nl-BE" sz="4100" dirty="0" smtClean="0">
              <a:solidFill>
                <a:srgbClr val="FF0000"/>
              </a:solidFill>
            </a:endParaRPr>
          </a:p>
          <a:p>
            <a:pPr>
              <a:buFontTx/>
              <a:buChar char="-"/>
            </a:pPr>
            <a:r>
              <a:rPr lang="nl-BE" dirty="0" smtClean="0"/>
              <a:t>Account </a:t>
            </a:r>
            <a:r>
              <a:rPr lang="nl-BE" dirty="0"/>
              <a:t>gekoppeld aan lidnummer: een ‘must</a:t>
            </a:r>
            <a:r>
              <a:rPr lang="nl-BE" dirty="0" smtClean="0"/>
              <a:t>’ voor wie DWF</a:t>
            </a:r>
            <a:endParaRPr lang="nl-BE" dirty="0"/>
          </a:p>
          <a:p>
            <a:pPr>
              <a:buFontTx/>
              <a:buChar char="-"/>
            </a:pPr>
            <a:endParaRPr lang="nl-BE" dirty="0"/>
          </a:p>
          <a:p>
            <a:pPr>
              <a:buFontTx/>
              <a:buChar char="-"/>
            </a:pPr>
            <a:r>
              <a:rPr lang="nl-BE" dirty="0"/>
              <a:t>Voorbereidend werk</a:t>
            </a:r>
          </a:p>
          <a:p>
            <a:pPr>
              <a:buFontTx/>
              <a:buChar char="-"/>
            </a:pPr>
            <a:endParaRPr lang="nl-BE" dirty="0"/>
          </a:p>
          <a:p>
            <a:pPr>
              <a:buFontTx/>
              <a:buChar char="-"/>
            </a:pPr>
            <a:r>
              <a:rPr lang="nl-BE" dirty="0"/>
              <a:t>Opstart wedstrijd</a:t>
            </a:r>
          </a:p>
          <a:p>
            <a:pPr>
              <a:buFontTx/>
              <a:buChar char="-"/>
            </a:pPr>
            <a:endParaRPr lang="nl-BE" dirty="0"/>
          </a:p>
          <a:p>
            <a:pPr>
              <a:buFontTx/>
              <a:buChar char="-"/>
            </a:pPr>
            <a:r>
              <a:rPr lang="nl-BE" dirty="0"/>
              <a:t>De wedstrijd zelf</a:t>
            </a:r>
          </a:p>
          <a:p>
            <a:pPr>
              <a:buFontTx/>
              <a:buChar char="-"/>
            </a:pPr>
            <a:endParaRPr lang="nl-BE" dirty="0"/>
          </a:p>
          <a:p>
            <a:pPr>
              <a:buFontTx/>
              <a:buChar char="-"/>
            </a:pPr>
            <a:r>
              <a:rPr lang="nl-BE" dirty="0"/>
              <a:t>Wedstrijd afsluiten</a:t>
            </a:r>
          </a:p>
          <a:p>
            <a:pPr>
              <a:buFontTx/>
              <a:buChar char="-"/>
            </a:pPr>
            <a:endParaRPr lang="nl-BE" dirty="0"/>
          </a:p>
          <a:p>
            <a:pPr>
              <a:buFontTx/>
              <a:buChar char="-"/>
            </a:pPr>
            <a:r>
              <a:rPr lang="nl-BE" dirty="0"/>
              <a:t>Verslag na de wedstrijd</a:t>
            </a:r>
            <a:endParaRPr lang="en-US" sz="2000" dirty="0"/>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16</a:t>
            </a:fld>
            <a:endParaRPr lang="nl-BE"/>
          </a:p>
        </p:txBody>
      </p:sp>
    </p:spTree>
    <p:extLst>
      <p:ext uri="{BB962C8B-B14F-4D97-AF65-F5344CB8AC3E}">
        <p14:creationId xmlns:p14="http://schemas.microsoft.com/office/powerpoint/2010/main" val="2783610429"/>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837142"/>
          </a:xfrm>
        </p:spPr>
        <p:txBody>
          <a:bodyPr/>
          <a:lstStyle/>
          <a:p>
            <a:pPr algn="ctr"/>
            <a:r>
              <a:rPr lang="nl-BE" dirty="0"/>
              <a:t>Tablets</a:t>
            </a:r>
          </a:p>
        </p:txBody>
      </p:sp>
      <p:sp>
        <p:nvSpPr>
          <p:cNvPr id="3" name="Tijdelijke aanduiding voor inhoud 2"/>
          <p:cNvSpPr>
            <a:spLocks noGrp="1"/>
          </p:cNvSpPr>
          <p:nvPr>
            <p:ph idx="1"/>
          </p:nvPr>
        </p:nvSpPr>
        <p:spPr>
          <a:xfrm>
            <a:off x="838200" y="1049867"/>
            <a:ext cx="10515600" cy="5306483"/>
          </a:xfrm>
        </p:spPr>
        <p:txBody>
          <a:bodyPr/>
          <a:lstStyle/>
          <a:p>
            <a:pPr marL="0" indent="0">
              <a:buNone/>
            </a:pPr>
            <a:r>
              <a:rPr lang="nl-BE" dirty="0">
                <a:solidFill>
                  <a:srgbClr val="FF0000"/>
                </a:solidFill>
              </a:rPr>
              <a:t>Thuis: onze tablets</a:t>
            </a:r>
            <a:r>
              <a:rPr lang="nl-BE" dirty="0"/>
              <a:t>			</a:t>
            </a:r>
            <a:r>
              <a:rPr lang="nl-BE" dirty="0">
                <a:solidFill>
                  <a:srgbClr val="FF0000"/>
                </a:solidFill>
              </a:rPr>
              <a:t>Uit: tablets of laptop andere club</a:t>
            </a:r>
          </a:p>
          <a:p>
            <a:pPr marL="0" indent="0">
              <a:buNone/>
            </a:pPr>
            <a:r>
              <a:rPr lang="nl-BE" b="1" u="sng" dirty="0" err="1"/>
              <a:t>Thuisstablets</a:t>
            </a:r>
            <a:r>
              <a:rPr lang="nl-BE" b="1" u="sng" dirty="0"/>
              <a:t> </a:t>
            </a:r>
          </a:p>
          <a:p>
            <a:pPr marL="0" indent="0">
              <a:buNone/>
            </a:pPr>
            <a:r>
              <a:rPr lang="nl-BE" sz="2000" dirty="0"/>
              <a:t>a. </a:t>
            </a:r>
            <a:r>
              <a:rPr lang="nl-BE" sz="2000" u="sng" dirty="0"/>
              <a:t>Bewaring, ter beschikkingstelling en </a:t>
            </a:r>
            <a:r>
              <a:rPr lang="nl-BE" sz="2000" u="sng" dirty="0" err="1"/>
              <a:t>terugbezorging</a:t>
            </a:r>
            <a:endParaRPr lang="nl-BE" sz="2000" u="sng" dirty="0"/>
          </a:p>
          <a:p>
            <a:pPr>
              <a:buFontTx/>
              <a:buChar char="-"/>
            </a:pPr>
            <a:r>
              <a:rPr lang="nl-BE" sz="2000" dirty="0"/>
              <a:t>Worden bewaard (en opgeladen) door secretaris</a:t>
            </a:r>
          </a:p>
          <a:p>
            <a:pPr>
              <a:buFontTx/>
              <a:buChar char="-"/>
            </a:pPr>
            <a:r>
              <a:rPr lang="nl-BE" sz="2000" dirty="0" smtClean="0"/>
              <a:t>Bij een thuiswedstrijd: na </a:t>
            </a:r>
            <a:r>
              <a:rPr lang="nl-BE" sz="2000" dirty="0"/>
              <a:t>gebruik </a:t>
            </a:r>
            <a:r>
              <a:rPr lang="nl-BE" sz="2000" dirty="0" smtClean="0"/>
              <a:t>door andere ploeg aan </a:t>
            </a:r>
            <a:r>
              <a:rPr lang="nl-BE" sz="2000" dirty="0"/>
              <a:t>haar terugbezorgen (op </a:t>
            </a:r>
            <a:r>
              <a:rPr lang="nl-BE" sz="2000" dirty="0" err="1"/>
              <a:t>Redingenhof</a:t>
            </a:r>
            <a:r>
              <a:rPr lang="nl-BE" sz="2000" dirty="0"/>
              <a:t>)</a:t>
            </a:r>
          </a:p>
          <a:p>
            <a:pPr marL="0" indent="0">
              <a:buNone/>
            </a:pPr>
            <a:r>
              <a:rPr lang="nl-BE" sz="2000" i="1" dirty="0"/>
              <a:t>b. </a:t>
            </a:r>
            <a:r>
              <a:rPr lang="nl-BE" sz="2000" i="1" u="sng" dirty="0" smtClean="0"/>
              <a:t>Opstarten (gebeurt quasi overal door iemand van de thuisclub)</a:t>
            </a:r>
            <a:endParaRPr lang="nl-BE" sz="2000" i="1" u="sng" dirty="0"/>
          </a:p>
          <a:p>
            <a:pPr>
              <a:buFontTx/>
              <a:buChar char="-"/>
            </a:pPr>
            <a:r>
              <a:rPr lang="nl-BE" sz="1800" i="1" dirty="0" smtClean="0"/>
              <a:t>Start tablet: met </a:t>
            </a:r>
            <a:r>
              <a:rPr lang="nl-BE" sz="1800" i="1" dirty="0"/>
              <a:t>paswoord (twee maal): paswoord is stamnummer 2294</a:t>
            </a:r>
          </a:p>
          <a:p>
            <a:pPr>
              <a:buFontTx/>
              <a:buChar char="-"/>
            </a:pPr>
            <a:r>
              <a:rPr lang="nl-BE" sz="1800" i="1" dirty="0"/>
              <a:t>Scherm toont een sneltoets om naar site BVL te gaan</a:t>
            </a:r>
          </a:p>
          <a:p>
            <a:pPr>
              <a:buFontTx/>
              <a:buChar char="-"/>
            </a:pPr>
            <a:r>
              <a:rPr lang="nl-BE" sz="1800" i="1" dirty="0"/>
              <a:t>Toestel gaat pas in ‘slaapstand’ na 30 minuten non-gebruik.</a:t>
            </a:r>
          </a:p>
          <a:p>
            <a:pPr marL="0" indent="0">
              <a:buNone/>
            </a:pPr>
            <a:r>
              <a:rPr lang="nl-BE" sz="2000" i="1" dirty="0"/>
              <a:t>c. </a:t>
            </a:r>
            <a:r>
              <a:rPr lang="nl-BE" sz="2000" i="1" u="sng" dirty="0"/>
              <a:t>On line versus off line </a:t>
            </a:r>
          </a:p>
          <a:p>
            <a:pPr marL="0" indent="0">
              <a:buNone/>
            </a:pPr>
            <a:r>
              <a:rPr lang="nl-BE" sz="1800" i="1" dirty="0"/>
              <a:t>online (rechtstreeks of via wifi) </a:t>
            </a:r>
            <a:r>
              <a:rPr lang="nl-BE" sz="1800" i="1" u="sng" dirty="0"/>
              <a:t>moet</a:t>
            </a:r>
            <a:r>
              <a:rPr lang="nl-BE" sz="1800" i="1" dirty="0"/>
              <a:t> bij ‘inbrengen’ gegevens en bij overmaken aan BVL; offline </a:t>
            </a:r>
            <a:r>
              <a:rPr lang="nl-BE" sz="1800" i="1" u="sng" dirty="0"/>
              <a:t>mag</a:t>
            </a:r>
            <a:r>
              <a:rPr lang="nl-BE" sz="1800" i="1" dirty="0"/>
              <a:t> tijdens de wedstrijd zelf.</a:t>
            </a:r>
          </a:p>
          <a:p>
            <a:pPr marL="0" indent="0">
              <a:buNone/>
            </a:pPr>
            <a:r>
              <a:rPr lang="nl-BE" sz="2000" dirty="0">
                <a:solidFill>
                  <a:srgbClr val="FF0000"/>
                </a:solidFill>
              </a:rPr>
              <a:t>Thuistablet: wij opteerden voor continu on line  om problemen te voorkomen.</a:t>
            </a:r>
          </a:p>
          <a:p>
            <a:pPr marL="0" indent="0">
              <a:buNone/>
            </a:pPr>
            <a:endParaRPr lang="nl-BE" sz="2000"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17</a:t>
            </a:fld>
            <a:endParaRPr lang="nl-BE"/>
          </a:p>
        </p:txBody>
      </p:sp>
    </p:spTree>
    <p:extLst>
      <p:ext uri="{BB962C8B-B14F-4D97-AF65-F5344CB8AC3E}">
        <p14:creationId xmlns:p14="http://schemas.microsoft.com/office/powerpoint/2010/main" val="21540076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rmAutofit/>
          </a:bodyPr>
          <a:lstStyle/>
          <a:p>
            <a:r>
              <a:rPr lang="nl-BE" dirty="0"/>
              <a:t>	DWF-topics</a:t>
            </a:r>
            <a:endParaRPr lang="en-US" dirty="0"/>
          </a:p>
        </p:txBody>
      </p:sp>
      <p:sp>
        <p:nvSpPr>
          <p:cNvPr id="5" name="Content Placeholder 4"/>
          <p:cNvSpPr>
            <a:spLocks noGrp="1"/>
          </p:cNvSpPr>
          <p:nvPr>
            <p:ph idx="1"/>
          </p:nvPr>
        </p:nvSpPr>
        <p:spPr>
          <a:xfrm>
            <a:off x="1533939" y="858981"/>
            <a:ext cx="8229600" cy="5862493"/>
          </a:xfrm>
        </p:spPr>
        <p:txBody>
          <a:bodyPr>
            <a:normAutofit fontScale="92500" lnSpcReduction="20000"/>
          </a:bodyPr>
          <a:lstStyle/>
          <a:p>
            <a:pPr marL="0" indent="0">
              <a:buNone/>
            </a:pPr>
            <a:endParaRPr lang="nl-BE" dirty="0"/>
          </a:p>
          <a:p>
            <a:pPr>
              <a:buFontTx/>
              <a:buChar char="-"/>
            </a:pPr>
            <a:r>
              <a:rPr lang="nl-BE" dirty="0" smtClean="0"/>
              <a:t>Tablets</a:t>
            </a:r>
          </a:p>
          <a:p>
            <a:pPr>
              <a:buFontTx/>
              <a:buChar char="-"/>
            </a:pPr>
            <a:endParaRPr lang="nl-BE" dirty="0"/>
          </a:p>
          <a:p>
            <a:pPr>
              <a:buFontTx/>
              <a:buChar char="-"/>
            </a:pPr>
            <a:r>
              <a:rPr lang="nl-BE" sz="3600" b="1" dirty="0" smtClean="0">
                <a:solidFill>
                  <a:srgbClr val="FF0000"/>
                </a:solidFill>
              </a:rPr>
              <a:t>Account </a:t>
            </a:r>
            <a:r>
              <a:rPr lang="nl-BE" sz="3600" b="1" dirty="0">
                <a:solidFill>
                  <a:srgbClr val="FF0000"/>
                </a:solidFill>
              </a:rPr>
              <a:t>gekoppeld aan </a:t>
            </a:r>
            <a:r>
              <a:rPr lang="nl-BE" sz="3600" b="1" dirty="0" smtClean="0">
                <a:solidFill>
                  <a:srgbClr val="FF0000"/>
                </a:solidFill>
              </a:rPr>
              <a:t>lidnummer</a:t>
            </a:r>
          </a:p>
          <a:p>
            <a:pPr marL="0" indent="0">
              <a:buNone/>
            </a:pPr>
            <a:endParaRPr lang="nl-BE" dirty="0"/>
          </a:p>
          <a:p>
            <a:pPr>
              <a:buFontTx/>
              <a:buChar char="-"/>
            </a:pPr>
            <a:r>
              <a:rPr lang="nl-BE" dirty="0"/>
              <a:t>Voorbereidend werk</a:t>
            </a:r>
          </a:p>
          <a:p>
            <a:pPr>
              <a:buFontTx/>
              <a:buChar char="-"/>
            </a:pPr>
            <a:endParaRPr lang="nl-BE" dirty="0"/>
          </a:p>
          <a:p>
            <a:pPr>
              <a:buFontTx/>
              <a:buChar char="-"/>
            </a:pPr>
            <a:r>
              <a:rPr lang="nl-BE" dirty="0"/>
              <a:t>Opstart wedstrijd</a:t>
            </a:r>
          </a:p>
          <a:p>
            <a:pPr>
              <a:buFontTx/>
              <a:buChar char="-"/>
            </a:pPr>
            <a:endParaRPr lang="nl-BE" dirty="0"/>
          </a:p>
          <a:p>
            <a:pPr>
              <a:buFontTx/>
              <a:buChar char="-"/>
            </a:pPr>
            <a:r>
              <a:rPr lang="nl-BE" dirty="0"/>
              <a:t>De wedstrijd zelf</a:t>
            </a:r>
          </a:p>
          <a:p>
            <a:pPr>
              <a:buFontTx/>
              <a:buChar char="-"/>
            </a:pPr>
            <a:endParaRPr lang="nl-BE" dirty="0"/>
          </a:p>
          <a:p>
            <a:pPr>
              <a:buFontTx/>
              <a:buChar char="-"/>
            </a:pPr>
            <a:r>
              <a:rPr lang="nl-BE" dirty="0"/>
              <a:t>Wedstrijd afsluiten</a:t>
            </a:r>
          </a:p>
          <a:p>
            <a:pPr>
              <a:buFontTx/>
              <a:buChar char="-"/>
            </a:pPr>
            <a:endParaRPr lang="nl-BE" dirty="0"/>
          </a:p>
          <a:p>
            <a:pPr>
              <a:buFontTx/>
              <a:buChar char="-"/>
            </a:pPr>
            <a:r>
              <a:rPr lang="nl-BE" dirty="0"/>
              <a:t>Verslag na de wedstrijd</a:t>
            </a:r>
            <a:endParaRPr lang="en-US" sz="2000" dirty="0"/>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18</a:t>
            </a:fld>
            <a:endParaRPr lang="nl-BE"/>
          </a:p>
        </p:txBody>
      </p:sp>
    </p:spTree>
    <p:extLst>
      <p:ext uri="{BB962C8B-B14F-4D97-AF65-F5344CB8AC3E}">
        <p14:creationId xmlns:p14="http://schemas.microsoft.com/office/powerpoint/2010/main" val="2873495317"/>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173692"/>
          </a:xfrm>
        </p:spPr>
        <p:txBody>
          <a:bodyPr>
            <a:normAutofit fontScale="90000"/>
          </a:bodyPr>
          <a:lstStyle/>
          <a:p>
            <a:pPr algn="ctr"/>
            <a:r>
              <a:rPr lang="nl-BE" b="1" dirty="0">
                <a:solidFill>
                  <a:srgbClr val="FF0000"/>
                </a:solidFill>
              </a:rPr>
              <a:t>Account gekoppeld aan lidnummer:</a:t>
            </a:r>
            <a:br>
              <a:rPr lang="nl-BE" b="1" dirty="0">
                <a:solidFill>
                  <a:srgbClr val="FF0000"/>
                </a:solidFill>
              </a:rPr>
            </a:br>
            <a:r>
              <a:rPr lang="nl-BE" b="1" dirty="0" smtClean="0">
                <a:solidFill>
                  <a:srgbClr val="FF0000"/>
                </a:solidFill>
              </a:rPr>
              <a:t/>
            </a:r>
            <a:br>
              <a:rPr lang="nl-BE" b="1" dirty="0" smtClean="0">
                <a:solidFill>
                  <a:srgbClr val="FF0000"/>
                </a:solidFill>
              </a:rPr>
            </a:br>
            <a:r>
              <a:rPr lang="nl-BE" b="1" dirty="0" smtClean="0">
                <a:solidFill>
                  <a:srgbClr val="FF0000"/>
                </a:solidFill>
              </a:rPr>
              <a:t>VEREIST </a:t>
            </a:r>
            <a:r>
              <a:rPr lang="nl-BE" b="1" dirty="0">
                <a:solidFill>
                  <a:srgbClr val="FF0000"/>
                </a:solidFill>
              </a:rPr>
              <a:t>VOOR WIE ‘IETS’ WIL DOEN MET  DWF</a:t>
            </a:r>
            <a:endParaRPr lang="nl-BE" dirty="0"/>
          </a:p>
        </p:txBody>
      </p:sp>
      <p:sp>
        <p:nvSpPr>
          <p:cNvPr id="3" name="Tijdelijke aanduiding voor inhoud 2"/>
          <p:cNvSpPr>
            <a:spLocks noGrp="1"/>
          </p:cNvSpPr>
          <p:nvPr>
            <p:ph idx="1"/>
          </p:nvPr>
        </p:nvSpPr>
        <p:spPr>
          <a:xfrm>
            <a:off x="985982" y="2058651"/>
            <a:ext cx="10515600" cy="4662824"/>
          </a:xfrm>
        </p:spPr>
        <p:txBody>
          <a:bodyPr>
            <a:normAutofit/>
          </a:bodyPr>
          <a:lstStyle/>
          <a:p>
            <a:pPr marL="0" indent="0">
              <a:buNone/>
            </a:pPr>
            <a:endParaRPr lang="nl-BE" sz="2400" dirty="0" smtClean="0"/>
          </a:p>
          <a:p>
            <a:pPr marL="0" indent="0">
              <a:buNone/>
            </a:pPr>
            <a:r>
              <a:rPr lang="nl-BE" sz="2400" dirty="0" smtClean="0"/>
              <a:t>Om </a:t>
            </a:r>
            <a:r>
              <a:rPr lang="nl-BE" sz="2400" dirty="0"/>
              <a:t>van DWF gebruik te kunnen maken moet je een account hebben, die bovendien gekoppeld is aan je lidnummer bij BVL. </a:t>
            </a:r>
          </a:p>
          <a:p>
            <a:pPr marL="0" indent="0">
              <a:buNone/>
            </a:pPr>
            <a:r>
              <a:rPr lang="nl-BE" sz="2400" dirty="0" smtClean="0"/>
              <a:t>Om dit te kunnen aanmaken moet je </a:t>
            </a:r>
            <a:r>
              <a:rPr lang="nl-BE" sz="2400" u="sng" dirty="0" smtClean="0"/>
              <a:t>vooraf al lid geworden zijn van BVL</a:t>
            </a:r>
            <a:r>
              <a:rPr lang="nl-BE" sz="2400" dirty="0" smtClean="0"/>
              <a:t>.</a:t>
            </a:r>
          </a:p>
          <a:p>
            <a:pPr marL="0" indent="0" algn="ctr">
              <a:buNone/>
            </a:pPr>
            <a:endParaRPr lang="nl-BE" sz="2400" b="1" u="sng" dirty="0" smtClean="0"/>
          </a:p>
          <a:p>
            <a:pPr marL="0" indent="0" algn="ctr">
              <a:buNone/>
            </a:pPr>
            <a:r>
              <a:rPr lang="nl-BE" sz="2400" b="1" u="sng" dirty="0" smtClean="0"/>
              <a:t>Hoe </a:t>
            </a:r>
            <a:r>
              <a:rPr lang="nl-BE" sz="2400" b="1" u="sng" dirty="0"/>
              <a:t>een account aanmaken en koppelen aan lidnummer:</a:t>
            </a:r>
          </a:p>
          <a:p>
            <a:pPr marL="0" indent="0">
              <a:buNone/>
            </a:pPr>
            <a:r>
              <a:rPr lang="nl-BE" sz="2400" b="1" dirty="0" smtClean="0">
                <a:solidFill>
                  <a:srgbClr val="FF0000"/>
                </a:solidFill>
              </a:rPr>
              <a:t>zie de handleiding </a:t>
            </a:r>
            <a:r>
              <a:rPr lang="nl-BE" sz="2400" dirty="0" smtClean="0">
                <a:solidFill>
                  <a:srgbClr val="FF0000"/>
                </a:solidFill>
              </a:rPr>
              <a:t>beschikbaar </a:t>
            </a:r>
            <a:r>
              <a:rPr lang="nl-BE" sz="2400" dirty="0">
                <a:solidFill>
                  <a:srgbClr val="FF0000"/>
                </a:solidFill>
              </a:rPr>
              <a:t>op onze website bij ‘praktisch’ - ‘documenten’ – </a:t>
            </a:r>
            <a:r>
              <a:rPr lang="nl-BE" sz="2400" dirty="0" smtClean="0">
                <a:solidFill>
                  <a:srgbClr val="FF0000"/>
                </a:solidFill>
              </a:rPr>
              <a:t>onderaan bij ‘tafelofficials’: “Account en koppeling aan lidnummer voor BVL”</a:t>
            </a:r>
            <a:endParaRPr lang="nl-BE" sz="2400" dirty="0">
              <a:solidFill>
                <a:srgbClr val="FF0000"/>
              </a:solidFill>
            </a:endParaRPr>
          </a:p>
          <a:p>
            <a:pPr marL="0" indent="0">
              <a:buNone/>
            </a:pPr>
            <a:endParaRPr lang="nl-BE" sz="2400" dirty="0" smtClean="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19</a:t>
            </a:fld>
            <a:endParaRPr lang="nl-BE"/>
          </a:p>
        </p:txBody>
      </p:sp>
    </p:spTree>
    <p:extLst>
      <p:ext uri="{BB962C8B-B14F-4D97-AF65-F5344CB8AC3E}">
        <p14:creationId xmlns:p14="http://schemas.microsoft.com/office/powerpoint/2010/main" val="3624535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rmAutofit/>
          </a:bodyPr>
          <a:lstStyle/>
          <a:p>
            <a:r>
              <a:rPr lang="nl-BE" dirty="0"/>
              <a:t>	DWF-topics</a:t>
            </a:r>
            <a:endParaRPr lang="en-US" dirty="0"/>
          </a:p>
        </p:txBody>
      </p:sp>
      <p:sp>
        <p:nvSpPr>
          <p:cNvPr id="5" name="Content Placeholder 4"/>
          <p:cNvSpPr>
            <a:spLocks noGrp="1"/>
          </p:cNvSpPr>
          <p:nvPr>
            <p:ph idx="1"/>
          </p:nvPr>
        </p:nvSpPr>
        <p:spPr>
          <a:xfrm>
            <a:off x="1533939" y="1239168"/>
            <a:ext cx="8229600" cy="5040560"/>
          </a:xfrm>
        </p:spPr>
        <p:txBody>
          <a:bodyPr>
            <a:normAutofit fontScale="70000" lnSpcReduction="20000"/>
          </a:bodyPr>
          <a:lstStyle/>
          <a:p>
            <a:pPr marL="0" indent="0">
              <a:buNone/>
            </a:pPr>
            <a:endParaRPr lang="nl-BE" dirty="0"/>
          </a:p>
          <a:p>
            <a:pPr>
              <a:buFontTx/>
              <a:buChar char="-"/>
            </a:pPr>
            <a:r>
              <a:rPr lang="nl-BE" dirty="0"/>
              <a:t>Tablets</a:t>
            </a:r>
          </a:p>
          <a:p>
            <a:pPr marL="0" indent="0">
              <a:buNone/>
            </a:pPr>
            <a:endParaRPr lang="nl-BE" dirty="0"/>
          </a:p>
          <a:p>
            <a:pPr>
              <a:buFontTx/>
              <a:buChar char="-"/>
            </a:pPr>
            <a:r>
              <a:rPr lang="nl-BE" dirty="0"/>
              <a:t>Account gekoppeld aan lidnummer: een ‘must’</a:t>
            </a:r>
          </a:p>
          <a:p>
            <a:pPr>
              <a:buFontTx/>
              <a:buChar char="-"/>
            </a:pPr>
            <a:endParaRPr lang="nl-BE" dirty="0"/>
          </a:p>
          <a:p>
            <a:pPr>
              <a:buFontTx/>
              <a:buChar char="-"/>
            </a:pPr>
            <a:r>
              <a:rPr lang="nl-BE" sz="3600" b="1" dirty="0">
                <a:solidFill>
                  <a:srgbClr val="FF0000"/>
                </a:solidFill>
              </a:rPr>
              <a:t>Voorbereidend werk</a:t>
            </a:r>
          </a:p>
          <a:p>
            <a:pPr>
              <a:buFontTx/>
              <a:buChar char="-"/>
            </a:pPr>
            <a:endParaRPr lang="nl-BE" dirty="0"/>
          </a:p>
          <a:p>
            <a:pPr>
              <a:buFontTx/>
              <a:buChar char="-"/>
            </a:pPr>
            <a:r>
              <a:rPr lang="nl-BE" dirty="0"/>
              <a:t>Opstart wedstrijd</a:t>
            </a:r>
          </a:p>
          <a:p>
            <a:pPr>
              <a:buFontTx/>
              <a:buChar char="-"/>
            </a:pPr>
            <a:endParaRPr lang="nl-BE" dirty="0"/>
          </a:p>
          <a:p>
            <a:pPr>
              <a:buFontTx/>
              <a:buChar char="-"/>
            </a:pPr>
            <a:r>
              <a:rPr lang="nl-BE" dirty="0"/>
              <a:t>De wedstrijd zelf</a:t>
            </a:r>
          </a:p>
          <a:p>
            <a:pPr>
              <a:buFontTx/>
              <a:buChar char="-"/>
            </a:pPr>
            <a:endParaRPr lang="nl-BE" dirty="0"/>
          </a:p>
          <a:p>
            <a:pPr>
              <a:buFontTx/>
              <a:buChar char="-"/>
            </a:pPr>
            <a:r>
              <a:rPr lang="nl-BE" dirty="0"/>
              <a:t>Wedstrijd afsluiten</a:t>
            </a:r>
          </a:p>
          <a:p>
            <a:pPr>
              <a:buFontTx/>
              <a:buChar char="-"/>
            </a:pPr>
            <a:endParaRPr lang="nl-BE" dirty="0"/>
          </a:p>
          <a:p>
            <a:pPr>
              <a:buFontTx/>
              <a:buChar char="-"/>
            </a:pPr>
            <a:r>
              <a:rPr lang="nl-BE" dirty="0"/>
              <a:t>Verslag na de wedstrijd</a:t>
            </a:r>
            <a:endParaRPr lang="en-US" sz="2000" dirty="0"/>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20</a:t>
            </a:fld>
            <a:endParaRPr lang="nl-BE"/>
          </a:p>
        </p:txBody>
      </p:sp>
    </p:spTree>
    <p:extLst>
      <p:ext uri="{BB962C8B-B14F-4D97-AF65-F5344CB8AC3E}">
        <p14:creationId xmlns:p14="http://schemas.microsoft.com/office/powerpoint/2010/main" val="2075051103"/>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BE"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93532" y="240074"/>
            <a:ext cx="4572000" cy="3908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886201"/>
            <a:ext cx="4876800" cy="3025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002413" y="2438401"/>
            <a:ext cx="2548373" cy="461665"/>
          </a:xfrm>
          <a:prstGeom prst="rect">
            <a:avLst/>
          </a:prstGeom>
          <a:noFill/>
        </p:spPr>
        <p:txBody>
          <a:bodyPr wrap="square" rtlCol="0">
            <a:spAutoFit/>
          </a:bodyPr>
          <a:lstStyle/>
          <a:p>
            <a:r>
              <a:rPr lang="nl-BE" sz="2400" b="1" dirty="0"/>
              <a:t> </a:t>
            </a:r>
          </a:p>
        </p:txBody>
      </p:sp>
      <p:sp>
        <p:nvSpPr>
          <p:cNvPr id="3" name="Tijdelijke aanduiding voor dianummer 2"/>
          <p:cNvSpPr>
            <a:spLocks noGrp="1"/>
          </p:cNvSpPr>
          <p:nvPr>
            <p:ph type="sldNum" sz="quarter" idx="12"/>
          </p:nvPr>
        </p:nvSpPr>
        <p:spPr/>
        <p:txBody>
          <a:bodyPr/>
          <a:lstStyle/>
          <a:p>
            <a:fld id="{B6F15528-21DE-4FAA-801E-634DDDAF4B2B}" type="slidenum">
              <a:rPr lang="en-US" smtClean="0"/>
              <a:pPr/>
              <a:t>21</a:t>
            </a:fld>
            <a:endParaRPr lang="en-US"/>
          </a:p>
        </p:txBody>
      </p:sp>
      <p:sp>
        <p:nvSpPr>
          <p:cNvPr id="4" name="Rechthoek 3"/>
          <p:cNvSpPr/>
          <p:nvPr/>
        </p:nvSpPr>
        <p:spPr>
          <a:xfrm>
            <a:off x="2904065" y="38629"/>
            <a:ext cx="4876800" cy="652992"/>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p:cNvSpPr/>
          <p:nvPr/>
        </p:nvSpPr>
        <p:spPr>
          <a:xfrm>
            <a:off x="3346886" y="1589866"/>
            <a:ext cx="1397000" cy="1411022"/>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p:cNvSpPr/>
          <p:nvPr/>
        </p:nvSpPr>
        <p:spPr>
          <a:xfrm>
            <a:off x="3276600" y="3802857"/>
            <a:ext cx="1397000" cy="1717409"/>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8"/>
          <p:cNvSpPr/>
          <p:nvPr/>
        </p:nvSpPr>
        <p:spPr>
          <a:xfrm>
            <a:off x="3124200" y="6081714"/>
            <a:ext cx="2057400" cy="914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ekstvak 6"/>
          <p:cNvSpPr txBox="1"/>
          <p:nvPr/>
        </p:nvSpPr>
        <p:spPr>
          <a:xfrm>
            <a:off x="1879600" y="3318933"/>
            <a:ext cx="184731" cy="369332"/>
          </a:xfrm>
          <a:prstGeom prst="rect">
            <a:avLst/>
          </a:prstGeom>
          <a:noFill/>
        </p:spPr>
        <p:txBody>
          <a:bodyPr wrap="none" rtlCol="0">
            <a:spAutoFit/>
          </a:bodyPr>
          <a:lstStyle/>
          <a:p>
            <a:endParaRPr lang="nl-BE" dirty="0"/>
          </a:p>
        </p:txBody>
      </p:sp>
      <p:sp>
        <p:nvSpPr>
          <p:cNvPr id="10" name="Tekstvak 9"/>
          <p:cNvSpPr txBox="1"/>
          <p:nvPr/>
        </p:nvSpPr>
        <p:spPr>
          <a:xfrm>
            <a:off x="653469" y="2900066"/>
            <a:ext cx="2346283" cy="1015663"/>
          </a:xfrm>
          <a:prstGeom prst="rect">
            <a:avLst/>
          </a:prstGeom>
          <a:noFill/>
        </p:spPr>
        <p:txBody>
          <a:bodyPr wrap="none" rtlCol="0">
            <a:spAutoFit/>
          </a:bodyPr>
          <a:lstStyle/>
          <a:p>
            <a:r>
              <a:rPr lang="nl-BE" sz="2000" b="1" dirty="0"/>
              <a:t>voorbereiding stemt</a:t>
            </a:r>
          </a:p>
          <a:p>
            <a:r>
              <a:rPr lang="nl-BE" sz="2000" b="1" dirty="0"/>
              <a:t>overeen met blauw</a:t>
            </a:r>
          </a:p>
          <a:p>
            <a:r>
              <a:rPr lang="nl-BE" sz="2000" b="1" dirty="0"/>
              <a:t>deel van ‘oud’ blad</a:t>
            </a:r>
          </a:p>
        </p:txBody>
      </p:sp>
    </p:spTree>
    <p:extLst>
      <p:ext uri="{BB962C8B-B14F-4D97-AF65-F5344CB8AC3E}">
        <p14:creationId xmlns:p14="http://schemas.microsoft.com/office/powerpoint/2010/main" val="36398316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rmAutofit/>
          </a:bodyPr>
          <a:lstStyle/>
          <a:p>
            <a:r>
              <a:rPr lang="nl-BE" dirty="0"/>
              <a:t>Voorbereidend werk</a:t>
            </a:r>
            <a:endParaRPr lang="en-US" dirty="0"/>
          </a:p>
        </p:txBody>
      </p:sp>
      <p:sp>
        <p:nvSpPr>
          <p:cNvPr id="5" name="Content Placeholder 4"/>
          <p:cNvSpPr>
            <a:spLocks noGrp="1"/>
          </p:cNvSpPr>
          <p:nvPr>
            <p:ph idx="1"/>
          </p:nvPr>
        </p:nvSpPr>
        <p:spPr>
          <a:xfrm>
            <a:off x="1981200" y="1052736"/>
            <a:ext cx="8229600" cy="5303613"/>
          </a:xfrm>
        </p:spPr>
        <p:txBody>
          <a:bodyPr>
            <a:normAutofit/>
          </a:bodyPr>
          <a:lstStyle/>
          <a:p>
            <a:pPr>
              <a:buFontTx/>
              <a:buChar char="-"/>
            </a:pPr>
            <a:r>
              <a:rPr lang="nl-BE" sz="2400" b="1" dirty="0"/>
              <a:t>Vanaf 5 dagen voor de aanvang van de wedstrijd </a:t>
            </a:r>
            <a:r>
              <a:rPr lang="nl-BE" sz="2400" dirty="0"/>
              <a:t>kunnen de spelers, coach, gedelegeerde en tafelofficials ingegeven worden.</a:t>
            </a:r>
          </a:p>
          <a:p>
            <a:pPr>
              <a:buFontTx/>
              <a:buChar char="-"/>
            </a:pPr>
            <a:r>
              <a:rPr lang="nl-BE" sz="2400" i="1" u="sng" dirty="0"/>
              <a:t>opm</a:t>
            </a:r>
            <a:r>
              <a:rPr lang="nl-BE" sz="2400" i="1" dirty="0"/>
              <a:t>.: </a:t>
            </a:r>
            <a:r>
              <a:rPr lang="nl-BE" sz="2400" b="1" i="1" dirty="0"/>
              <a:t>dit kan ook nog aan tafel </a:t>
            </a:r>
            <a:r>
              <a:rPr lang="nl-BE" sz="2400" b="1" i="1" dirty="0" smtClean="0"/>
              <a:t>zelf, maar is af te raden … neemt tijd in beslag </a:t>
            </a:r>
            <a:r>
              <a:rPr lang="nl-BE" sz="2400" i="1" dirty="0"/>
              <a:t>(cf. later in </a:t>
            </a:r>
            <a:r>
              <a:rPr lang="nl-BE" sz="2400" i="1" dirty="0" err="1"/>
              <a:t>ppt</a:t>
            </a:r>
            <a:r>
              <a:rPr lang="nl-BE" sz="2400" i="1" dirty="0" smtClean="0"/>
              <a:t>)</a:t>
            </a:r>
          </a:p>
          <a:p>
            <a:pPr marL="0" indent="0">
              <a:buNone/>
            </a:pPr>
            <a:endParaRPr lang="nl-BE" sz="2400" i="1" dirty="0" smtClean="0"/>
          </a:p>
          <a:p>
            <a:pPr>
              <a:buFontTx/>
              <a:buChar char="-"/>
            </a:pPr>
            <a:r>
              <a:rPr lang="nl-BE" sz="2400" dirty="0" smtClean="0"/>
              <a:t>Voorbereidingen </a:t>
            </a:r>
            <a:r>
              <a:rPr lang="nl-BE" sz="2400" dirty="0"/>
              <a:t>en opstarten van een wedstrijd kan enkel gebeuren door je eerst aan te melden op de website van BVL via een login.</a:t>
            </a:r>
          </a:p>
          <a:p>
            <a:pPr>
              <a:buFontTx/>
              <a:buChar char="-"/>
            </a:pPr>
            <a:r>
              <a:rPr lang="nl-BE" sz="2400" u="sng" dirty="0" smtClean="0"/>
              <a:t>Opm</a:t>
            </a:r>
            <a:r>
              <a:rPr lang="nl-BE" sz="2400" dirty="0"/>
              <a:t>.: </a:t>
            </a:r>
            <a:r>
              <a:rPr lang="nl-BE" sz="2400" b="1" dirty="0"/>
              <a:t>via je login kan je enkel ‘voorbereiden’ voor eigen club</a:t>
            </a:r>
          </a:p>
          <a:p>
            <a:pPr>
              <a:buFontTx/>
              <a:buChar char="-"/>
            </a:pPr>
            <a:endParaRPr lang="nl-BE" sz="2400" dirty="0"/>
          </a:p>
          <a:p>
            <a:pPr marL="0" indent="0">
              <a:buNone/>
            </a:pPr>
            <a:r>
              <a:rPr lang="nl-BE" sz="2400" b="1" dirty="0" smtClean="0">
                <a:solidFill>
                  <a:srgbClr val="FF0000"/>
                </a:solidFill>
              </a:rPr>
              <a:t>      Wie </a:t>
            </a:r>
            <a:r>
              <a:rPr lang="nl-BE" sz="2400" b="1" dirty="0">
                <a:solidFill>
                  <a:srgbClr val="FF0000"/>
                </a:solidFill>
              </a:rPr>
              <a:t>zal het werk doen: secretaris? Coach? </a:t>
            </a:r>
            <a:r>
              <a:rPr lang="nl-BE" sz="2400" b="1" dirty="0" err="1">
                <a:solidFill>
                  <a:srgbClr val="FF0000"/>
                </a:solidFill>
              </a:rPr>
              <a:t>Ploegverantw</a:t>
            </a:r>
            <a:r>
              <a:rPr lang="nl-BE" sz="2400" b="1" dirty="0">
                <a:solidFill>
                  <a:srgbClr val="FF0000"/>
                </a:solidFill>
              </a:rPr>
              <a:t>.?</a:t>
            </a:r>
          </a:p>
          <a:p>
            <a:pPr>
              <a:buFontTx/>
              <a:buChar char="-"/>
            </a:pPr>
            <a:endParaRPr lang="en-US" sz="2000" dirty="0"/>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22</a:t>
            </a:fld>
            <a:endParaRPr lang="nl-BE"/>
          </a:p>
        </p:txBody>
      </p:sp>
    </p:spTree>
    <p:extLst>
      <p:ext uri="{BB962C8B-B14F-4D97-AF65-F5344CB8AC3E}">
        <p14:creationId xmlns:p14="http://schemas.microsoft.com/office/powerpoint/2010/main" val="1619152055"/>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nl-BE" sz="3200" b="1" dirty="0"/>
              <a:t>Ga naar website BVL: www. basketbalvlaanderen.be</a:t>
            </a:r>
            <a:br>
              <a:rPr lang="nl-BE" sz="3200" b="1" dirty="0"/>
            </a:br>
            <a:r>
              <a:rPr lang="nl-BE" sz="3200" b="1" dirty="0"/>
              <a:t>en klik op ‘competitie’</a:t>
            </a:r>
          </a:p>
        </p:txBody>
      </p:sp>
      <p:pic>
        <p:nvPicPr>
          <p:cNvPr id="4" name="Tijdelijke aanduiding voor inhoud 3"/>
          <p:cNvPicPr>
            <a:picLocks noGrp="1" noChangeAspect="1"/>
          </p:cNvPicPr>
          <p:nvPr>
            <p:ph idx="1"/>
          </p:nvPr>
        </p:nvPicPr>
        <p:blipFill>
          <a:blip r:embed="rId2"/>
          <a:stretch>
            <a:fillRect/>
          </a:stretch>
        </p:blipFill>
        <p:spPr>
          <a:xfrm>
            <a:off x="2997200" y="1606848"/>
            <a:ext cx="5793003" cy="5027316"/>
          </a:xfrm>
          <a:prstGeom prst="rect">
            <a:avLst/>
          </a:prstGeom>
        </p:spPr>
      </p:pic>
      <p:sp>
        <p:nvSpPr>
          <p:cNvPr id="5" name="Tijdelijke aanduiding voor dianummer 4"/>
          <p:cNvSpPr>
            <a:spLocks noGrp="1"/>
          </p:cNvSpPr>
          <p:nvPr>
            <p:ph type="sldNum" sz="quarter" idx="12"/>
          </p:nvPr>
        </p:nvSpPr>
        <p:spPr/>
        <p:txBody>
          <a:bodyPr/>
          <a:lstStyle/>
          <a:p>
            <a:fld id="{6F01290F-A73E-4E53-8E90-2BBFC91C0211}" type="slidenum">
              <a:rPr lang="nl-BE" smtClean="0"/>
              <a:t>23</a:t>
            </a:fld>
            <a:endParaRPr lang="nl-BE"/>
          </a:p>
        </p:txBody>
      </p:sp>
      <p:sp>
        <p:nvSpPr>
          <p:cNvPr id="6" name="Ovaal 5"/>
          <p:cNvSpPr/>
          <p:nvPr/>
        </p:nvSpPr>
        <p:spPr>
          <a:xfrm>
            <a:off x="3835400" y="2790826"/>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846233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dirty="0"/>
              <a:t>Klik op ‘resultaten en kalender’</a:t>
            </a:r>
          </a:p>
        </p:txBody>
      </p:sp>
      <p:pic>
        <p:nvPicPr>
          <p:cNvPr id="4" name="Tijdelijke aanduiding voor inhoud 3"/>
          <p:cNvPicPr>
            <a:picLocks noGrp="1"/>
          </p:cNvPicPr>
          <p:nvPr>
            <p:ph idx="1"/>
          </p:nvPr>
        </p:nvPicPr>
        <p:blipFill>
          <a:blip r:embed="rId2"/>
          <a:stretch>
            <a:fillRect/>
          </a:stretch>
        </p:blipFill>
        <p:spPr>
          <a:xfrm>
            <a:off x="1591733" y="1825625"/>
            <a:ext cx="7223853" cy="4592108"/>
          </a:xfrm>
          <a:prstGeom prst="rect">
            <a:avLst/>
          </a:prstGeom>
        </p:spPr>
      </p:pic>
      <p:sp>
        <p:nvSpPr>
          <p:cNvPr id="5" name="Tijdelijke aanduiding voor dianummer 4"/>
          <p:cNvSpPr>
            <a:spLocks noGrp="1"/>
          </p:cNvSpPr>
          <p:nvPr>
            <p:ph type="sldNum" sz="quarter" idx="12"/>
          </p:nvPr>
        </p:nvSpPr>
        <p:spPr/>
        <p:txBody>
          <a:bodyPr/>
          <a:lstStyle/>
          <a:p>
            <a:fld id="{6F01290F-A73E-4E53-8E90-2BBFC91C0211}" type="slidenum">
              <a:rPr lang="nl-BE" smtClean="0"/>
              <a:t>24</a:t>
            </a:fld>
            <a:endParaRPr lang="nl-BE"/>
          </a:p>
        </p:txBody>
      </p:sp>
      <p:sp>
        <p:nvSpPr>
          <p:cNvPr id="6" name="Ovaal 5"/>
          <p:cNvSpPr/>
          <p:nvPr/>
        </p:nvSpPr>
        <p:spPr>
          <a:xfrm>
            <a:off x="1905000" y="3955786"/>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4778179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655762"/>
          </a:xfrm>
        </p:spPr>
        <p:txBody>
          <a:bodyPr>
            <a:normAutofit/>
          </a:bodyPr>
          <a:lstStyle/>
          <a:p>
            <a:r>
              <a:rPr lang="nl-BE" b="1" dirty="0"/>
              <a:t>	Klik op ‘login’: </a:t>
            </a:r>
            <a:r>
              <a:rPr lang="nl-BE" sz="2400" b="1" dirty="0">
                <a:solidFill>
                  <a:srgbClr val="FF0000"/>
                </a:solidFill>
              </a:rPr>
              <a:t>VEREIST VOOR WIE IETS WIL DOEN MET  DWF</a:t>
            </a:r>
            <a:r>
              <a:rPr lang="nl-BE" sz="2800" b="1" dirty="0">
                <a:solidFill>
                  <a:srgbClr val="FF0000"/>
                </a:solidFill>
              </a:rPr>
              <a:t/>
            </a:r>
            <a:br>
              <a:rPr lang="nl-BE" sz="2800" b="1" dirty="0">
                <a:solidFill>
                  <a:srgbClr val="FF0000"/>
                </a:solidFill>
              </a:rPr>
            </a:br>
            <a:r>
              <a:rPr lang="nl-BE" sz="2800" b="1" dirty="0">
                <a:solidFill>
                  <a:srgbClr val="FF0000"/>
                </a:solidFill>
              </a:rPr>
              <a:t>		</a:t>
            </a:r>
            <a:r>
              <a:rPr lang="nl-BE" sz="2800" i="1" u="sng" dirty="0"/>
              <a:t>opm</a:t>
            </a:r>
            <a:r>
              <a:rPr lang="nl-BE" sz="2800" i="1" dirty="0"/>
              <a:t>.: login niet vereist als men alleen wil ‘kijken’!</a:t>
            </a:r>
          </a:p>
        </p:txBody>
      </p:sp>
      <p:sp>
        <p:nvSpPr>
          <p:cNvPr id="5" name="Tijdelijke aanduiding voor dianummer 4"/>
          <p:cNvSpPr>
            <a:spLocks noGrp="1"/>
          </p:cNvSpPr>
          <p:nvPr>
            <p:ph type="sldNum" sz="quarter" idx="12"/>
          </p:nvPr>
        </p:nvSpPr>
        <p:spPr/>
        <p:txBody>
          <a:bodyPr/>
          <a:lstStyle/>
          <a:p>
            <a:fld id="{6F01290F-A73E-4E53-8E90-2BBFC91C0211}" type="slidenum">
              <a:rPr lang="nl-BE" smtClean="0"/>
              <a:t>25</a:t>
            </a:fld>
            <a:endParaRPr lang="nl-BE"/>
          </a:p>
        </p:txBody>
      </p:sp>
      <p:pic>
        <p:nvPicPr>
          <p:cNvPr id="7" name="Picture 1"/>
          <p:cNvPicPr>
            <a:picLocks noGrp="1" noChangeAspect="1"/>
          </p:cNvPicPr>
          <p:nvPr>
            <p:ph idx="1"/>
          </p:nvPr>
        </p:nvPicPr>
        <p:blipFill>
          <a:blip r:embed="rId2"/>
          <a:stretch>
            <a:fillRect/>
          </a:stretch>
        </p:blipFill>
        <p:spPr>
          <a:xfrm>
            <a:off x="1532888" y="2240484"/>
            <a:ext cx="9126224" cy="3896269"/>
          </a:xfrm>
          <a:prstGeom prst="rect">
            <a:avLst/>
          </a:prstGeom>
        </p:spPr>
      </p:pic>
      <p:sp>
        <p:nvSpPr>
          <p:cNvPr id="4" name="Ovaal 3"/>
          <p:cNvSpPr/>
          <p:nvPr/>
        </p:nvSpPr>
        <p:spPr>
          <a:xfrm>
            <a:off x="9067800" y="3109119"/>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834891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2336799"/>
          </a:xfrm>
        </p:spPr>
        <p:txBody>
          <a:bodyPr>
            <a:normAutofit fontScale="90000"/>
          </a:bodyPr>
          <a:lstStyle/>
          <a:p>
            <a:r>
              <a:rPr lang="nl-BE" sz="2800" b="1" dirty="0"/>
              <a:t/>
            </a:r>
            <a:br>
              <a:rPr lang="nl-BE" sz="2800" b="1" dirty="0"/>
            </a:br>
            <a:r>
              <a:rPr lang="nl-BE" sz="2800" b="1" dirty="0"/>
              <a:t>Tik mailadres (gebruikersnaam) en </a:t>
            </a:r>
            <a:r>
              <a:rPr lang="nl-BE" sz="2800" dirty="0"/>
              <a:t>wachtwoord in:</a:t>
            </a:r>
            <a:br>
              <a:rPr lang="nl-BE" sz="2800" dirty="0"/>
            </a:br>
            <a:r>
              <a:rPr lang="nl-BE" sz="2800" dirty="0" smtClean="0"/>
              <a:t>- </a:t>
            </a:r>
            <a:r>
              <a:rPr lang="nl-BE" sz="2800" dirty="0"/>
              <a:t>ok, indien reeds een account, gekoppeld aan </a:t>
            </a:r>
            <a:r>
              <a:rPr lang="nl-BE" sz="2800" dirty="0" smtClean="0"/>
              <a:t>lidnummer</a:t>
            </a:r>
            <a:r>
              <a:rPr lang="nl-BE" sz="2800" dirty="0"/>
              <a:t/>
            </a:r>
            <a:br>
              <a:rPr lang="nl-BE" sz="2800" dirty="0"/>
            </a:br>
            <a:r>
              <a:rPr lang="nl-BE" sz="2800" dirty="0"/>
              <a:t>- indien nog geen account: vooraf aanmaken: cf. handleiding, </a:t>
            </a:r>
            <a:r>
              <a:rPr lang="nl-BE" sz="2800" dirty="0" smtClean="0"/>
              <a:t>beschikbaar </a:t>
            </a:r>
            <a:r>
              <a:rPr lang="nl-BE" sz="2800" dirty="0"/>
              <a:t>op onze site  (</a:t>
            </a:r>
            <a:r>
              <a:rPr lang="nl-BE" sz="2200" dirty="0"/>
              <a:t>bij ‘praktisch’–documenten–onderaan ‘tafelofficials’)</a:t>
            </a:r>
            <a:br>
              <a:rPr lang="nl-BE" sz="2200" dirty="0"/>
            </a:br>
            <a:r>
              <a:rPr lang="nl-BE" sz="2200" dirty="0"/>
              <a:t> </a:t>
            </a:r>
            <a:r>
              <a:rPr lang="nl-BE" sz="2700" b="1" dirty="0" smtClean="0"/>
              <a:t>Na </a:t>
            </a:r>
            <a:r>
              <a:rPr lang="nl-BE" sz="2700" b="1" dirty="0"/>
              <a:t>inbrengen naam en wachtwoord, klik op ‘</a:t>
            </a:r>
            <a:r>
              <a:rPr lang="nl-BE" sz="2700" b="1" dirty="0">
                <a:solidFill>
                  <a:schemeClr val="accent1">
                    <a:lumMod val="75000"/>
                  </a:schemeClr>
                </a:solidFill>
              </a:rPr>
              <a:t>login</a:t>
            </a:r>
            <a:r>
              <a:rPr lang="nl-BE" sz="2700" b="1" dirty="0"/>
              <a:t>’ (blauw onderaan) </a:t>
            </a:r>
            <a:br>
              <a:rPr lang="nl-BE" sz="2700" b="1" dirty="0"/>
            </a:br>
            <a:r>
              <a:rPr lang="nl-BE" sz="2700" b="1" i="1" u="sng" dirty="0">
                <a:solidFill>
                  <a:srgbClr val="FF0000"/>
                </a:solidFill>
              </a:rPr>
              <a:t>Opmerking</a:t>
            </a:r>
            <a:r>
              <a:rPr lang="nl-BE" sz="2700" b="1" i="1" dirty="0">
                <a:solidFill>
                  <a:srgbClr val="FF0000"/>
                </a:solidFill>
              </a:rPr>
              <a:t>: voorbereidingen kunnen enkel gebeuren door iemand van de eigen club!!! </a:t>
            </a:r>
          </a:p>
        </p:txBody>
      </p:sp>
      <p:sp>
        <p:nvSpPr>
          <p:cNvPr id="3" name="Tijdelijke aanduiding voor inhoud 2"/>
          <p:cNvSpPr>
            <a:spLocks noGrp="1"/>
          </p:cNvSpPr>
          <p:nvPr>
            <p:ph idx="1"/>
          </p:nvPr>
        </p:nvSpPr>
        <p:spPr>
          <a:xfrm>
            <a:off x="880533" y="2187574"/>
            <a:ext cx="10515600" cy="4351338"/>
          </a:xfrm>
        </p:spPr>
        <p:txBody>
          <a:bodyPr/>
          <a:lstStyle/>
          <a:p>
            <a:pPr marL="0" indent="0">
              <a:buNone/>
            </a:pPr>
            <a:endParaRPr lang="nl-BE" dirty="0"/>
          </a:p>
          <a:p>
            <a:endParaRPr lang="nl-BE" dirty="0"/>
          </a:p>
          <a:p>
            <a:endParaRPr lang="nl-BE" dirty="0"/>
          </a:p>
          <a:p>
            <a:endParaRPr lang="nl-BE" dirty="0"/>
          </a:p>
          <a:p>
            <a:endParaRPr lang="nl-BE" dirty="0"/>
          </a:p>
          <a:p>
            <a:endParaRPr lang="nl-BE" dirty="0"/>
          </a:p>
          <a:p>
            <a:pPr marL="0" indent="0">
              <a:buNone/>
            </a:pPr>
            <a:endParaRPr lang="nl-BE" dirty="0"/>
          </a:p>
          <a:p>
            <a:endParaRPr lang="nl-BE" dirty="0"/>
          </a:p>
        </p:txBody>
      </p:sp>
      <p:pic>
        <p:nvPicPr>
          <p:cNvPr id="5" name="Tijdelijke aanduiding voor inhoud 3"/>
          <p:cNvPicPr>
            <a:picLocks/>
          </p:cNvPicPr>
          <p:nvPr/>
        </p:nvPicPr>
        <p:blipFill rotWithShape="1">
          <a:blip r:embed="rId2"/>
          <a:srcRect t="24387" b="20019"/>
          <a:stretch/>
        </p:blipFill>
        <p:spPr bwMode="auto">
          <a:xfrm>
            <a:off x="4673600" y="2853567"/>
            <a:ext cx="7015578" cy="3159306"/>
          </a:xfrm>
          <a:prstGeom prst="rect">
            <a:avLst/>
          </a:prstGeom>
          <a:ln>
            <a:noFill/>
          </a:ln>
          <a:extLst>
            <a:ext uri="{53640926-AAD7-44D8-BBD7-CCE9431645EC}">
              <a14:shadowObscured xmlns:a14="http://schemas.microsoft.com/office/drawing/2010/main"/>
            </a:ext>
          </a:extLst>
        </p:spPr>
      </p:pic>
      <p:sp>
        <p:nvSpPr>
          <p:cNvPr id="9" name="Tekstvak 8"/>
          <p:cNvSpPr txBox="1"/>
          <p:nvPr/>
        </p:nvSpPr>
        <p:spPr>
          <a:xfrm>
            <a:off x="838200" y="4976634"/>
            <a:ext cx="3522439" cy="1477328"/>
          </a:xfrm>
          <a:prstGeom prst="rect">
            <a:avLst/>
          </a:prstGeom>
          <a:noFill/>
        </p:spPr>
        <p:txBody>
          <a:bodyPr wrap="none" rtlCol="0">
            <a:spAutoFit/>
          </a:bodyPr>
          <a:lstStyle/>
          <a:p>
            <a:r>
              <a:rPr lang="nl-BE" dirty="0">
                <a:solidFill>
                  <a:srgbClr val="00B0F0"/>
                </a:solidFill>
              </a:rPr>
              <a:t>Opgepast: Zowel de </a:t>
            </a:r>
          </a:p>
          <a:p>
            <a:r>
              <a:rPr lang="nl-BE" dirty="0">
                <a:solidFill>
                  <a:srgbClr val="00B0F0"/>
                </a:solidFill>
              </a:rPr>
              <a:t>gebruikersnaam </a:t>
            </a:r>
            <a:r>
              <a:rPr lang="nl-BE" dirty="0" smtClean="0">
                <a:solidFill>
                  <a:srgbClr val="00B0F0"/>
                </a:solidFill>
              </a:rPr>
              <a:t>(= emailadres)</a:t>
            </a:r>
            <a:endParaRPr lang="nl-BE" dirty="0">
              <a:solidFill>
                <a:srgbClr val="00B0F0"/>
              </a:solidFill>
            </a:endParaRPr>
          </a:p>
          <a:p>
            <a:r>
              <a:rPr lang="nl-BE" dirty="0">
                <a:solidFill>
                  <a:srgbClr val="00B0F0"/>
                </a:solidFill>
              </a:rPr>
              <a:t>als  wachtwoord zijn case </a:t>
            </a:r>
            <a:r>
              <a:rPr lang="nl-BE" dirty="0" err="1">
                <a:solidFill>
                  <a:srgbClr val="00B0F0"/>
                </a:solidFill>
              </a:rPr>
              <a:t>sensitive</a:t>
            </a:r>
            <a:r>
              <a:rPr lang="nl-BE" dirty="0">
                <a:solidFill>
                  <a:srgbClr val="00B0F0"/>
                </a:solidFill>
              </a:rPr>
              <a:t>!</a:t>
            </a:r>
          </a:p>
          <a:p>
            <a:r>
              <a:rPr lang="nl-BE" dirty="0">
                <a:solidFill>
                  <a:srgbClr val="FF0000"/>
                </a:solidFill>
              </a:rPr>
              <a:t> </a:t>
            </a:r>
          </a:p>
          <a:p>
            <a:endParaRPr lang="nl-BE" dirty="0"/>
          </a:p>
        </p:txBody>
      </p:sp>
      <p:sp>
        <p:nvSpPr>
          <p:cNvPr id="10" name="Tijdelijke aanduiding voor dianummer 9"/>
          <p:cNvSpPr>
            <a:spLocks noGrp="1"/>
          </p:cNvSpPr>
          <p:nvPr>
            <p:ph type="sldNum" sz="quarter" idx="12"/>
          </p:nvPr>
        </p:nvSpPr>
        <p:spPr/>
        <p:txBody>
          <a:bodyPr/>
          <a:lstStyle/>
          <a:p>
            <a:fld id="{6F01290F-A73E-4E53-8E90-2BBFC91C0211}" type="slidenum">
              <a:rPr lang="nl-BE" smtClean="0"/>
              <a:t>26</a:t>
            </a:fld>
            <a:endParaRPr lang="nl-BE"/>
          </a:p>
        </p:txBody>
      </p:sp>
      <p:sp>
        <p:nvSpPr>
          <p:cNvPr id="4" name="Tekstvak 3"/>
          <p:cNvSpPr txBox="1"/>
          <p:nvPr/>
        </p:nvSpPr>
        <p:spPr>
          <a:xfrm>
            <a:off x="257878" y="3195051"/>
            <a:ext cx="3979166" cy="1754326"/>
          </a:xfrm>
          <a:prstGeom prst="rect">
            <a:avLst/>
          </a:prstGeom>
          <a:noFill/>
        </p:spPr>
        <p:txBody>
          <a:bodyPr wrap="none" rtlCol="0">
            <a:spAutoFit/>
          </a:bodyPr>
          <a:lstStyle/>
          <a:p>
            <a:r>
              <a:rPr lang="nl-BE" dirty="0" smtClean="0">
                <a:solidFill>
                  <a:srgbClr val="FF0000"/>
                </a:solidFill>
              </a:rPr>
              <a:t>Account maken en inloggen </a:t>
            </a:r>
            <a:r>
              <a:rPr lang="nl-BE" dirty="0">
                <a:solidFill>
                  <a:srgbClr val="FF0000"/>
                </a:solidFill>
              </a:rPr>
              <a:t>op </a:t>
            </a:r>
            <a:r>
              <a:rPr lang="nl-BE" dirty="0" smtClean="0">
                <a:solidFill>
                  <a:srgbClr val="FF0000"/>
                </a:solidFill>
              </a:rPr>
              <a:t>BVL</a:t>
            </a:r>
          </a:p>
          <a:p>
            <a:r>
              <a:rPr lang="nl-BE" dirty="0" smtClean="0">
                <a:solidFill>
                  <a:srgbClr val="FF0000"/>
                </a:solidFill>
              </a:rPr>
              <a:t> </a:t>
            </a:r>
            <a:r>
              <a:rPr lang="nl-BE" dirty="0">
                <a:solidFill>
                  <a:srgbClr val="FF0000"/>
                </a:solidFill>
              </a:rPr>
              <a:t>moet gebeuren</a:t>
            </a:r>
          </a:p>
          <a:p>
            <a:r>
              <a:rPr lang="nl-BE" dirty="0">
                <a:solidFill>
                  <a:srgbClr val="FF0000"/>
                </a:solidFill>
              </a:rPr>
              <a:t> onder hetzelfde emailadres</a:t>
            </a:r>
          </a:p>
          <a:p>
            <a:r>
              <a:rPr lang="nl-BE" dirty="0">
                <a:solidFill>
                  <a:srgbClr val="FF0000"/>
                </a:solidFill>
              </a:rPr>
              <a:t> waarmee je ook gekend bent bij BVL. </a:t>
            </a:r>
          </a:p>
          <a:p>
            <a:r>
              <a:rPr lang="nl-BE" dirty="0">
                <a:solidFill>
                  <a:srgbClr val="FF0000"/>
                </a:solidFill>
              </a:rPr>
              <a:t>Indien inloggen niet lukt, volg procedure</a:t>
            </a:r>
          </a:p>
          <a:p>
            <a:r>
              <a:rPr lang="nl-BE" dirty="0">
                <a:solidFill>
                  <a:srgbClr val="FF0000"/>
                </a:solidFill>
              </a:rPr>
              <a:t>uit handleiding Eddy (op onze website)</a:t>
            </a:r>
          </a:p>
        </p:txBody>
      </p:sp>
    </p:spTree>
    <p:extLst>
      <p:ext uri="{BB962C8B-B14F-4D97-AF65-F5344CB8AC3E}">
        <p14:creationId xmlns:p14="http://schemas.microsoft.com/office/powerpoint/2010/main" val="27462149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Klik op ‘club’</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27</a:t>
            </a:fld>
            <a:endParaRPr lang="nl-BE"/>
          </a:p>
        </p:txBody>
      </p:sp>
      <p:pic>
        <p:nvPicPr>
          <p:cNvPr id="5" name="Tijdelijke aanduiding voor inhoud 4"/>
          <p:cNvPicPr>
            <a:picLocks noGrp="1"/>
          </p:cNvPicPr>
          <p:nvPr>
            <p:ph idx="1"/>
          </p:nvPr>
        </p:nvPicPr>
        <p:blipFill rotWithShape="1">
          <a:blip r:embed="rId2"/>
          <a:srcRect l="4134" t="10953" r="9556" b="12373"/>
          <a:stretch/>
        </p:blipFill>
        <p:spPr bwMode="auto">
          <a:xfrm>
            <a:off x="3034630" y="1456267"/>
            <a:ext cx="6312570" cy="4720696"/>
          </a:xfrm>
          <a:prstGeom prst="rect">
            <a:avLst/>
          </a:prstGeom>
          <a:ln>
            <a:noFill/>
          </a:ln>
          <a:extLst>
            <a:ext uri="{53640926-AAD7-44D8-BBD7-CCE9431645EC}">
              <a14:shadowObscured xmlns:a14="http://schemas.microsoft.com/office/drawing/2010/main"/>
            </a:ext>
          </a:extLst>
        </p:spPr>
      </p:pic>
      <p:sp>
        <p:nvSpPr>
          <p:cNvPr id="6" name="Ovaal 5"/>
          <p:cNvSpPr/>
          <p:nvPr/>
        </p:nvSpPr>
        <p:spPr>
          <a:xfrm>
            <a:off x="4157133" y="3019425"/>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6497710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70933"/>
            <a:ext cx="10515600" cy="1734078"/>
          </a:xfrm>
        </p:spPr>
        <p:txBody>
          <a:bodyPr/>
          <a:lstStyle/>
          <a:p>
            <a:r>
              <a:rPr lang="nl-BE" dirty="0"/>
              <a:t>Vul ‘</a:t>
            </a:r>
            <a:r>
              <a:rPr lang="nl-BE" dirty="0" err="1"/>
              <a:t>notre</a:t>
            </a:r>
            <a:r>
              <a:rPr lang="nl-BE" dirty="0"/>
              <a:t> </a:t>
            </a:r>
            <a:r>
              <a:rPr lang="nl-BE" dirty="0" err="1"/>
              <a:t>dame’in</a:t>
            </a:r>
            <a:r>
              <a:rPr lang="nl-BE" dirty="0"/>
              <a:t> of stamnummer (2294);</a:t>
            </a:r>
            <a:br>
              <a:rPr lang="nl-BE" dirty="0"/>
            </a:br>
            <a:r>
              <a:rPr lang="nl-BE" dirty="0"/>
              <a:t>Klik dan op onze naam (in rood onderaan)</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28</a:t>
            </a:fld>
            <a:endParaRPr lang="nl-BE"/>
          </a:p>
        </p:txBody>
      </p:sp>
      <p:pic>
        <p:nvPicPr>
          <p:cNvPr id="5" name="Tijdelijke aanduiding voor inhoud 4"/>
          <p:cNvPicPr>
            <a:picLocks noGrp="1"/>
          </p:cNvPicPr>
          <p:nvPr>
            <p:ph idx="1"/>
          </p:nvPr>
        </p:nvPicPr>
        <p:blipFill rotWithShape="1">
          <a:blip r:embed="rId2"/>
          <a:srcRect l="4464" t="16121" r="8068" b="25598"/>
          <a:stretch/>
        </p:blipFill>
        <p:spPr bwMode="auto">
          <a:xfrm>
            <a:off x="2014451" y="2187574"/>
            <a:ext cx="8163098" cy="4351338"/>
          </a:xfrm>
          <a:prstGeom prst="rect">
            <a:avLst/>
          </a:prstGeom>
          <a:ln>
            <a:noFill/>
          </a:ln>
          <a:extLst>
            <a:ext uri="{53640926-AAD7-44D8-BBD7-CCE9431645EC}">
              <a14:shadowObscured xmlns:a14="http://schemas.microsoft.com/office/drawing/2010/main"/>
            </a:ext>
          </a:extLst>
        </p:spPr>
      </p:pic>
      <p:sp>
        <p:nvSpPr>
          <p:cNvPr id="6" name="Ovaal 5"/>
          <p:cNvSpPr/>
          <p:nvPr/>
        </p:nvSpPr>
        <p:spPr>
          <a:xfrm>
            <a:off x="2379134" y="4531519"/>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Ovaal 6"/>
          <p:cNvSpPr/>
          <p:nvPr/>
        </p:nvSpPr>
        <p:spPr>
          <a:xfrm>
            <a:off x="5279275" y="5161361"/>
            <a:ext cx="1053792" cy="97922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6373405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nl-BE" dirty="0"/>
              <a:t>Kies uit de lijst met onze ploegen (links) de gewenste ploeg </a:t>
            </a:r>
            <a:r>
              <a:rPr lang="nl-BE" sz="3600" dirty="0"/>
              <a:t>(bv. Notre Dame Leuven DSEA)</a:t>
            </a:r>
            <a:br>
              <a:rPr lang="nl-BE" sz="3600" dirty="0"/>
            </a:br>
            <a:r>
              <a:rPr lang="nl-BE" sz="3100" u="sng" dirty="0">
                <a:solidFill>
                  <a:srgbClr val="FF0000"/>
                </a:solidFill>
              </a:rPr>
              <a:t>opm</a:t>
            </a:r>
            <a:r>
              <a:rPr lang="nl-BE" sz="3100" dirty="0">
                <a:solidFill>
                  <a:srgbClr val="FF0000"/>
                </a:solidFill>
              </a:rPr>
              <a:t>.: onze U12A staat er als G12A; onze U12B als M12A</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29</a:t>
            </a:fld>
            <a:endParaRPr lang="nl-BE"/>
          </a:p>
        </p:txBody>
      </p:sp>
      <p:pic>
        <p:nvPicPr>
          <p:cNvPr id="5" name="Tijdelijke aanduiding voor inhoud 4"/>
          <p:cNvPicPr>
            <a:picLocks noGrp="1"/>
          </p:cNvPicPr>
          <p:nvPr>
            <p:ph idx="1"/>
          </p:nvPr>
        </p:nvPicPr>
        <p:blipFill rotWithShape="1">
          <a:blip r:embed="rId2"/>
          <a:srcRect l="4960" t="17566" r="5423" b="7000"/>
          <a:stretch/>
        </p:blipFill>
        <p:spPr bwMode="auto">
          <a:xfrm>
            <a:off x="2865081" y="2425700"/>
            <a:ext cx="6461838" cy="4113212"/>
          </a:xfrm>
          <a:prstGeom prst="rect">
            <a:avLst/>
          </a:prstGeom>
          <a:ln>
            <a:noFill/>
          </a:ln>
          <a:extLst>
            <a:ext uri="{53640926-AAD7-44D8-BBD7-CCE9431645EC}">
              <a14:shadowObscured xmlns:a14="http://schemas.microsoft.com/office/drawing/2010/main"/>
            </a:ext>
          </a:extLst>
        </p:spPr>
      </p:pic>
      <p:sp>
        <p:nvSpPr>
          <p:cNvPr id="6" name="Rechthoek 5"/>
          <p:cNvSpPr/>
          <p:nvPr/>
        </p:nvSpPr>
        <p:spPr>
          <a:xfrm>
            <a:off x="3048001" y="4690533"/>
            <a:ext cx="1236132" cy="728134"/>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1524807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sz="3600" dirty="0"/>
              <a:t>Klik op ‘</a:t>
            </a:r>
            <a:r>
              <a:rPr lang="nl-BE" sz="3600" b="1" dirty="0"/>
              <a:t>programma</a:t>
            </a:r>
            <a:r>
              <a:rPr lang="nl-BE" sz="3600" dirty="0"/>
              <a:t>’ …. Alle wedstrijden verschijnen</a:t>
            </a:r>
            <a:br>
              <a:rPr lang="nl-BE" sz="3600" dirty="0"/>
            </a:br>
            <a:r>
              <a:rPr lang="nl-BE" sz="3600" dirty="0"/>
              <a:t>Klik dan links op </a:t>
            </a:r>
            <a:r>
              <a:rPr lang="nl-BE" sz="3600" b="1" dirty="0"/>
              <a:t>code van wedstrijd </a:t>
            </a:r>
            <a:r>
              <a:rPr lang="nl-BE" sz="3600" dirty="0"/>
              <a:t>waarvoor je DWF wil ‘voorbereiden’ (ze staan per datum gerangschikt)</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30</a:t>
            </a:fld>
            <a:endParaRPr lang="nl-BE"/>
          </a:p>
        </p:txBody>
      </p:sp>
      <p:pic>
        <p:nvPicPr>
          <p:cNvPr id="5" name="Tijdelijke aanduiding voor inhoud 4"/>
          <p:cNvPicPr>
            <a:picLocks noGrp="1"/>
          </p:cNvPicPr>
          <p:nvPr>
            <p:ph idx="1"/>
          </p:nvPr>
        </p:nvPicPr>
        <p:blipFill rotWithShape="1">
          <a:blip r:embed="rId2"/>
          <a:srcRect l="7440" t="17566" r="7904" b="5966"/>
          <a:stretch/>
        </p:blipFill>
        <p:spPr bwMode="auto">
          <a:xfrm>
            <a:off x="3085207" y="1825625"/>
            <a:ext cx="6021585" cy="4351338"/>
          </a:xfrm>
          <a:prstGeom prst="rect">
            <a:avLst/>
          </a:prstGeom>
          <a:ln>
            <a:noFill/>
          </a:ln>
          <a:extLst>
            <a:ext uri="{53640926-AAD7-44D8-BBD7-CCE9431645EC}">
              <a14:shadowObscured xmlns:a14="http://schemas.microsoft.com/office/drawing/2010/main"/>
            </a:ext>
          </a:extLst>
        </p:spPr>
      </p:pic>
      <p:sp>
        <p:nvSpPr>
          <p:cNvPr id="6" name="Ovaal 5"/>
          <p:cNvSpPr/>
          <p:nvPr/>
        </p:nvSpPr>
        <p:spPr>
          <a:xfrm>
            <a:off x="4191000" y="2228585"/>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Ovaal 6"/>
          <p:cNvSpPr/>
          <p:nvPr/>
        </p:nvSpPr>
        <p:spPr>
          <a:xfrm>
            <a:off x="3085207" y="3142985"/>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9783057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10854" y="420545"/>
            <a:ext cx="10515600" cy="964910"/>
          </a:xfrm>
        </p:spPr>
        <p:txBody>
          <a:bodyPr>
            <a:normAutofit fontScale="90000"/>
          </a:bodyPr>
          <a:lstStyle/>
          <a:p>
            <a:r>
              <a:rPr lang="nl-BE" dirty="0" smtClean="0"/>
              <a:t>          </a:t>
            </a:r>
            <a:r>
              <a:rPr lang="nl-BE" sz="3600" dirty="0" smtClean="0"/>
              <a:t>Dan </a:t>
            </a:r>
            <a:r>
              <a:rPr lang="nl-BE" sz="3600" dirty="0"/>
              <a:t>krijg je onderstaand scherm te </a:t>
            </a:r>
            <a:r>
              <a:rPr lang="nl-BE" sz="3600" dirty="0" smtClean="0"/>
              <a:t>zien</a:t>
            </a:r>
            <a:br>
              <a:rPr lang="nl-BE" sz="3600" dirty="0" smtClean="0"/>
            </a:br>
            <a:r>
              <a:rPr lang="nl-BE" sz="2700" i="1" u="sng" dirty="0" err="1" smtClean="0"/>
              <a:t>opm</a:t>
            </a:r>
            <a:r>
              <a:rPr lang="nl-BE" sz="2700" i="1" dirty="0" smtClean="0"/>
              <a:t>: soms moet je wat naar boven scrollen om het geheel te zien</a:t>
            </a:r>
            <a:br>
              <a:rPr lang="nl-BE" sz="2700" i="1" dirty="0" smtClean="0"/>
            </a:br>
            <a:r>
              <a:rPr lang="nl-BE" sz="3100" b="1" i="1" dirty="0" smtClean="0"/>
              <a:t>   klik dan op </a:t>
            </a:r>
            <a:r>
              <a:rPr lang="nl-BE" sz="3100" b="1" i="1" dirty="0" err="1" smtClean="0"/>
              <a:t>Notre</a:t>
            </a:r>
            <a:r>
              <a:rPr lang="nl-BE" sz="3100" b="1" i="1" dirty="0" smtClean="0"/>
              <a:t> Dame (bovenaan), </a:t>
            </a:r>
            <a:r>
              <a:rPr lang="nl-BE" sz="3100" b="1" i="1" u="sng" dirty="0" smtClean="0"/>
              <a:t>niet</a:t>
            </a:r>
            <a:r>
              <a:rPr lang="nl-BE" sz="3100" b="1" i="1" dirty="0" smtClean="0"/>
              <a:t> op oranje rechts daaronder</a:t>
            </a:r>
            <a:endParaRPr lang="nl-BE" sz="3100" b="1" i="1"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31</a:t>
            </a:fld>
            <a:endParaRPr lang="nl-BE"/>
          </a:p>
        </p:txBody>
      </p:sp>
      <p:pic>
        <p:nvPicPr>
          <p:cNvPr id="5" name="Tijdelijke aanduiding voor inhoud 4"/>
          <p:cNvPicPr>
            <a:picLocks noGrp="1"/>
          </p:cNvPicPr>
          <p:nvPr>
            <p:ph idx="1"/>
          </p:nvPr>
        </p:nvPicPr>
        <p:blipFill rotWithShape="1">
          <a:blip r:embed="rId2"/>
          <a:srcRect l="7110" t="14260" r="13524" b="7413"/>
          <a:stretch/>
        </p:blipFill>
        <p:spPr bwMode="auto">
          <a:xfrm>
            <a:off x="3269673" y="1606767"/>
            <a:ext cx="5543358" cy="4749583"/>
          </a:xfrm>
          <a:prstGeom prst="rect">
            <a:avLst/>
          </a:prstGeom>
          <a:ln>
            <a:noFill/>
          </a:ln>
          <a:extLst>
            <a:ext uri="{53640926-AAD7-44D8-BBD7-CCE9431645EC}">
              <a14:shadowObscured xmlns:a14="http://schemas.microsoft.com/office/drawing/2010/main"/>
            </a:ext>
          </a:extLst>
        </p:spPr>
      </p:pic>
      <p:sp>
        <p:nvSpPr>
          <p:cNvPr id="3" name="Ovaal 2"/>
          <p:cNvSpPr/>
          <p:nvPr/>
        </p:nvSpPr>
        <p:spPr>
          <a:xfrm>
            <a:off x="5218545" y="1478179"/>
            <a:ext cx="969818" cy="88633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8695354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158875"/>
          </a:xfrm>
        </p:spPr>
        <p:txBody>
          <a:bodyPr>
            <a:noAutofit/>
          </a:bodyPr>
          <a:lstStyle/>
          <a:p>
            <a:pPr algn="ctr"/>
            <a:r>
              <a:rPr lang="nl-BE" sz="3200" b="1" dirty="0" smtClean="0"/>
              <a:t>Nu zie je onderstaande</a:t>
            </a:r>
            <a:r>
              <a:rPr lang="nl-BE" sz="3200" b="1" dirty="0"/>
              <a:t/>
            </a:r>
            <a:br>
              <a:rPr lang="nl-BE" sz="3200" b="1" dirty="0"/>
            </a:br>
            <a:endParaRPr lang="nl-BE" sz="2800" i="1"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32</a:t>
            </a:fld>
            <a:endParaRPr lang="nl-BE"/>
          </a:p>
        </p:txBody>
      </p:sp>
      <p:pic>
        <p:nvPicPr>
          <p:cNvPr id="5" name="Afbeelding 4"/>
          <p:cNvPicPr/>
          <p:nvPr/>
        </p:nvPicPr>
        <p:blipFill rotWithShape="1">
          <a:blip r:embed="rId2">
            <a:extLst>
              <a:ext uri="{28A0092B-C50C-407E-A947-70E740481C1C}">
                <a14:useLocalDpi xmlns:a14="http://schemas.microsoft.com/office/drawing/2010/main" val="0"/>
              </a:ext>
            </a:extLst>
          </a:blip>
          <a:srcRect l="4631" t="19959" r="10709" b="12220"/>
          <a:stretch/>
        </p:blipFill>
        <p:spPr bwMode="auto">
          <a:xfrm>
            <a:off x="2807854" y="1529484"/>
            <a:ext cx="5655415" cy="390698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362848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02732" y="-16933"/>
            <a:ext cx="10515600" cy="1158875"/>
          </a:xfrm>
        </p:spPr>
        <p:txBody>
          <a:bodyPr>
            <a:noAutofit/>
          </a:bodyPr>
          <a:lstStyle/>
          <a:p>
            <a:pPr algn="ctr"/>
            <a:r>
              <a:rPr lang="nl-BE" b="1" dirty="0"/>
              <a:t>Inbrengen van gegevens</a:t>
            </a:r>
            <a:endParaRPr lang="nl-BE" i="1" dirty="0"/>
          </a:p>
        </p:txBody>
      </p:sp>
      <p:sp>
        <p:nvSpPr>
          <p:cNvPr id="3" name="Tijdelijke aanduiding voor inhoud 2"/>
          <p:cNvSpPr>
            <a:spLocks noGrp="1"/>
          </p:cNvSpPr>
          <p:nvPr>
            <p:ph idx="1"/>
          </p:nvPr>
        </p:nvSpPr>
        <p:spPr>
          <a:xfrm>
            <a:off x="956734" y="931333"/>
            <a:ext cx="10515600" cy="5425017"/>
          </a:xfrm>
        </p:spPr>
        <p:txBody>
          <a:bodyPr>
            <a:normAutofit/>
          </a:bodyPr>
          <a:lstStyle/>
          <a:p>
            <a:pPr>
              <a:buFontTx/>
              <a:buChar char="-"/>
            </a:pPr>
            <a:r>
              <a:rPr lang="nl-BE" sz="2400" dirty="0"/>
              <a:t>Klik op oranje icoontje (midden) en voeg dan speler na speler toe. Tik de naam in (voor- of familienaam) en juiste naam verschijnt in drop down list. Klik erop.  Ook rugnummer wordt gevraagd. </a:t>
            </a:r>
          </a:p>
          <a:p>
            <a:pPr>
              <a:buFontTx/>
              <a:buChar char="-"/>
            </a:pPr>
            <a:r>
              <a:rPr lang="nl-BE" sz="2400" dirty="0"/>
              <a:t>Idem voor coach, </a:t>
            </a:r>
            <a:r>
              <a:rPr lang="nl-BE" sz="2400" dirty="0" err="1"/>
              <a:t>evtl</a:t>
            </a:r>
            <a:r>
              <a:rPr lang="nl-BE" sz="2400" dirty="0"/>
              <a:t>. </a:t>
            </a:r>
            <a:r>
              <a:rPr lang="nl-BE" sz="2400" dirty="0" err="1"/>
              <a:t>assistant</a:t>
            </a:r>
            <a:r>
              <a:rPr lang="nl-BE" sz="2400" dirty="0"/>
              <a:t> coach en gedelegeerde.</a:t>
            </a:r>
          </a:p>
          <a:p>
            <a:pPr marL="0" indent="0">
              <a:buNone/>
            </a:pPr>
            <a:r>
              <a:rPr lang="nl-BE" sz="2400" u="sng" dirty="0"/>
              <a:t>Opm</a:t>
            </a:r>
            <a:r>
              <a:rPr lang="nl-BE" sz="2400" dirty="0"/>
              <a:t>.: moet coach zijn met technische vergunning voor die ploeg</a:t>
            </a:r>
          </a:p>
          <a:p>
            <a:pPr marL="0" indent="0">
              <a:buNone/>
            </a:pPr>
            <a:r>
              <a:rPr lang="nl-BE" sz="2400" u="sng" dirty="0"/>
              <a:t>Opm</a:t>
            </a:r>
            <a:r>
              <a:rPr lang="nl-BE" sz="2400" dirty="0"/>
              <a:t>.: 1</a:t>
            </a:r>
            <a:r>
              <a:rPr lang="nl-BE" sz="2400" baseline="30000" dirty="0"/>
              <a:t>ste</a:t>
            </a:r>
            <a:r>
              <a:rPr lang="nl-BE" sz="2400" dirty="0"/>
              <a:t> </a:t>
            </a:r>
            <a:r>
              <a:rPr lang="nl-BE" sz="2400" dirty="0" err="1"/>
              <a:t>wedstr</a:t>
            </a:r>
            <a:r>
              <a:rPr lang="nl-BE" sz="2400" dirty="0"/>
              <a:t>. alle inbrengen; later automatisch lijst vorige keer; </a:t>
            </a:r>
            <a:r>
              <a:rPr lang="nl-BE" sz="2400" dirty="0" err="1"/>
              <a:t>evtl</a:t>
            </a:r>
            <a:r>
              <a:rPr lang="nl-BE" sz="2400" dirty="0"/>
              <a:t>. </a:t>
            </a:r>
            <a:r>
              <a:rPr lang="nl-BE" sz="2400"/>
              <a:t>editen</a:t>
            </a:r>
            <a:endParaRPr lang="nl-BE" sz="2400" dirty="0"/>
          </a:p>
          <a:p>
            <a:pPr marL="0" indent="0">
              <a:buNone/>
            </a:pPr>
            <a:r>
              <a:rPr lang="nl-BE" sz="2400" u="sng" dirty="0"/>
              <a:t>Opm</a:t>
            </a:r>
            <a:r>
              <a:rPr lang="nl-BE" sz="2400" dirty="0"/>
              <a:t>.: helemaal rechts 2 icoontjes: eentje om te verwijderen van een ingebrachte persoon en eentje om te ‘editen’: aanpassing naam of aanpassing rugnummer.</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33</a:t>
            </a:fld>
            <a:endParaRPr lang="nl-BE"/>
          </a:p>
        </p:txBody>
      </p:sp>
      <p:pic>
        <p:nvPicPr>
          <p:cNvPr id="5" name="Afbeelding 4"/>
          <p:cNvPicPr/>
          <p:nvPr/>
        </p:nvPicPr>
        <p:blipFill rotWithShape="1">
          <a:blip r:embed="rId2">
            <a:extLst>
              <a:ext uri="{28A0092B-C50C-407E-A947-70E740481C1C}">
                <a14:useLocalDpi xmlns:a14="http://schemas.microsoft.com/office/drawing/2010/main" val="0"/>
              </a:ext>
            </a:extLst>
          </a:blip>
          <a:srcRect l="4631" t="19959" r="10709" b="12220"/>
          <a:stretch/>
        </p:blipFill>
        <p:spPr bwMode="auto">
          <a:xfrm>
            <a:off x="6333068" y="4121944"/>
            <a:ext cx="3488266" cy="2234406"/>
          </a:xfrm>
          <a:prstGeom prst="rect">
            <a:avLst/>
          </a:prstGeom>
          <a:noFill/>
          <a:ln>
            <a:noFill/>
          </a:ln>
          <a:extLst>
            <a:ext uri="{53640926-AAD7-44D8-BBD7-CCE9431645EC}">
              <a14:shadowObscured xmlns:a14="http://schemas.microsoft.com/office/drawing/2010/main"/>
            </a:ext>
          </a:extLst>
        </p:spPr>
      </p:pic>
      <p:sp>
        <p:nvSpPr>
          <p:cNvPr id="6" name="Ovaal 5"/>
          <p:cNvSpPr/>
          <p:nvPr/>
        </p:nvSpPr>
        <p:spPr>
          <a:xfrm>
            <a:off x="7907866" y="5350933"/>
            <a:ext cx="702733" cy="42333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6"/>
          <p:cNvSpPr/>
          <p:nvPr/>
        </p:nvSpPr>
        <p:spPr>
          <a:xfrm>
            <a:off x="8864601" y="4936067"/>
            <a:ext cx="914400" cy="914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736868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 voorbeeld van ingevuld rooster voor speelsters </a:t>
            </a:r>
            <a:r>
              <a:rPr lang="nl-BE" sz="3200" dirty="0"/>
              <a:t>(met vinkje bij medisch attest)</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34</a:t>
            </a:fld>
            <a:endParaRPr lang="nl-BE"/>
          </a:p>
        </p:txBody>
      </p:sp>
      <p:pic>
        <p:nvPicPr>
          <p:cNvPr id="5" name="Tijdelijke aanduiding voor inhoud 4"/>
          <p:cNvPicPr>
            <a:picLocks noGrp="1"/>
          </p:cNvPicPr>
          <p:nvPr>
            <p:ph idx="1"/>
          </p:nvPr>
        </p:nvPicPr>
        <p:blipFill rotWithShape="1">
          <a:blip r:embed="rId2"/>
          <a:srcRect l="5126" t="17774" r="9226" b="5139"/>
          <a:stretch/>
        </p:blipFill>
        <p:spPr bwMode="auto">
          <a:xfrm>
            <a:off x="3074387" y="1825625"/>
            <a:ext cx="6043226" cy="43513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613939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000" dirty="0"/>
              <a:t>Vervolg vorige slide met ook rijtjes van coach etc.</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35</a:t>
            </a:fld>
            <a:endParaRPr lang="nl-BE"/>
          </a:p>
        </p:txBody>
      </p:sp>
      <p:pic>
        <p:nvPicPr>
          <p:cNvPr id="5" name="Tijdelijke aanduiding voor inhoud 4"/>
          <p:cNvPicPr>
            <a:picLocks noGrp="1"/>
          </p:cNvPicPr>
          <p:nvPr>
            <p:ph idx="1"/>
          </p:nvPr>
        </p:nvPicPr>
        <p:blipFill rotWithShape="1">
          <a:blip r:embed="rId2"/>
          <a:srcRect l="3969" t="15087" r="8399" b="17332"/>
          <a:stretch/>
        </p:blipFill>
        <p:spPr bwMode="auto">
          <a:xfrm>
            <a:off x="2569524" y="1825625"/>
            <a:ext cx="7052952" cy="43513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888515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Klik op officials om daar hetzelfde te doen</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36</a:t>
            </a:fld>
            <a:endParaRPr lang="nl-BE"/>
          </a:p>
        </p:txBody>
      </p:sp>
      <p:pic>
        <p:nvPicPr>
          <p:cNvPr id="5" name="Tijdelijke aanduiding voor inhoud 4"/>
          <p:cNvPicPr>
            <a:picLocks noGrp="1"/>
          </p:cNvPicPr>
          <p:nvPr>
            <p:ph idx="1"/>
          </p:nvPr>
        </p:nvPicPr>
        <p:blipFill rotWithShape="1">
          <a:blip r:embed="rId2"/>
          <a:srcRect l="5786" t="28314" r="8730" b="14439"/>
          <a:stretch/>
        </p:blipFill>
        <p:spPr bwMode="auto">
          <a:xfrm>
            <a:off x="2034982" y="1436158"/>
            <a:ext cx="8122036" cy="4351338"/>
          </a:xfrm>
          <a:prstGeom prst="rect">
            <a:avLst/>
          </a:prstGeom>
          <a:ln>
            <a:noFill/>
          </a:ln>
          <a:extLst>
            <a:ext uri="{53640926-AAD7-44D8-BBD7-CCE9431645EC}">
              <a14:shadowObscured xmlns:a14="http://schemas.microsoft.com/office/drawing/2010/main"/>
            </a:ext>
          </a:extLst>
        </p:spPr>
      </p:pic>
      <p:sp>
        <p:nvSpPr>
          <p:cNvPr id="6" name="Ovaal 5"/>
          <p:cNvSpPr/>
          <p:nvPr/>
        </p:nvSpPr>
        <p:spPr>
          <a:xfrm>
            <a:off x="6096000" y="2059252"/>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ekstvak 2"/>
          <p:cNvSpPr txBox="1"/>
          <p:nvPr/>
        </p:nvSpPr>
        <p:spPr>
          <a:xfrm>
            <a:off x="1391521" y="5771575"/>
            <a:ext cx="9962279" cy="584775"/>
          </a:xfrm>
          <a:prstGeom prst="rect">
            <a:avLst/>
          </a:prstGeom>
          <a:noFill/>
        </p:spPr>
        <p:txBody>
          <a:bodyPr wrap="none" rtlCol="0">
            <a:spAutoFit/>
          </a:bodyPr>
          <a:lstStyle/>
          <a:p>
            <a:r>
              <a:rPr lang="nl-BE" sz="3200" dirty="0"/>
              <a:t>Wat te doen, als je een official voor het eerst wil invoeren?</a:t>
            </a:r>
          </a:p>
        </p:txBody>
      </p:sp>
    </p:spTree>
    <p:extLst>
      <p:ext uri="{BB962C8B-B14F-4D97-AF65-F5344CB8AC3E}">
        <p14:creationId xmlns:p14="http://schemas.microsoft.com/office/powerpoint/2010/main" val="14689368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dirty="0"/>
              <a:t>Een official voor het eerst invoeren?</a:t>
            </a:r>
            <a:br>
              <a:rPr lang="nl-BE" dirty="0"/>
            </a:br>
            <a:endParaRPr lang="nl-BE" dirty="0"/>
          </a:p>
        </p:txBody>
      </p:sp>
      <p:sp>
        <p:nvSpPr>
          <p:cNvPr id="3" name="Tijdelijke aanduiding voor inhoud 2"/>
          <p:cNvSpPr>
            <a:spLocks noGrp="1"/>
          </p:cNvSpPr>
          <p:nvPr>
            <p:ph idx="1"/>
          </p:nvPr>
        </p:nvSpPr>
        <p:spPr/>
        <p:txBody>
          <a:bodyPr/>
          <a:lstStyle/>
          <a:p>
            <a:pPr marL="0" indent="0">
              <a:buNone/>
            </a:pPr>
            <a:r>
              <a:rPr lang="nl-BE" b="1" dirty="0"/>
              <a:t>Twee wegen of mogelijkheden:</a:t>
            </a:r>
          </a:p>
          <a:p>
            <a:pPr marL="514350" indent="-514350">
              <a:buAutoNum type="arabicPeriod"/>
            </a:pPr>
            <a:r>
              <a:rPr lang="nl-BE" dirty="0"/>
              <a:t>Voor die wedstrijd:  via ‘officials’</a:t>
            </a:r>
          </a:p>
          <a:p>
            <a:pPr marL="514350" indent="-514350">
              <a:buAutoNum type="arabicPeriod"/>
            </a:pPr>
            <a:r>
              <a:rPr lang="nl-BE" dirty="0"/>
              <a:t>In het algemeen en voor altijd: via ‘Tafel’ </a:t>
            </a:r>
          </a:p>
          <a:p>
            <a:pPr marL="0" indent="0">
              <a:buNone/>
            </a:pPr>
            <a:endParaRPr lang="nl-BE" dirty="0"/>
          </a:p>
          <a:p>
            <a:pPr marL="0" indent="0">
              <a:buNone/>
            </a:pPr>
            <a:r>
              <a:rPr lang="nl-BE" u="sng" dirty="0"/>
              <a:t>Opm</a:t>
            </a:r>
            <a:r>
              <a:rPr lang="nl-BE" dirty="0"/>
              <a:t>.: in beide gevallen wordt de tafelofficial slechts opgeslagen als official </a:t>
            </a:r>
            <a:r>
              <a:rPr lang="nl-BE" b="1" dirty="0"/>
              <a:t>voor de ploeg in kwestie</a:t>
            </a:r>
            <a:r>
              <a:rPr lang="nl-BE" dirty="0"/>
              <a:t>. Wil men iemand als official voor meerdere ploegen, dan moet de persoon ingebracht worden voor elke ploeg.</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37</a:t>
            </a:fld>
            <a:endParaRPr lang="nl-BE"/>
          </a:p>
        </p:txBody>
      </p:sp>
    </p:spTree>
    <p:extLst>
      <p:ext uri="{BB962C8B-B14F-4D97-AF65-F5344CB8AC3E}">
        <p14:creationId xmlns:p14="http://schemas.microsoft.com/office/powerpoint/2010/main" val="12577173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dirty="0"/>
              <a:t>Een official voor het eerst invoeren? </a:t>
            </a:r>
            <a:br>
              <a:rPr lang="nl-BE" dirty="0"/>
            </a:br>
            <a:r>
              <a:rPr lang="nl-BE" b="1" dirty="0"/>
              <a:t>Weg 1: via ‘officials’</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38</a:t>
            </a:fld>
            <a:endParaRPr lang="nl-BE"/>
          </a:p>
        </p:txBody>
      </p:sp>
      <p:pic>
        <p:nvPicPr>
          <p:cNvPr id="5" name="Tijdelijke aanduiding voor inhoud 4"/>
          <p:cNvPicPr>
            <a:picLocks noGrp="1"/>
          </p:cNvPicPr>
          <p:nvPr>
            <p:ph idx="1"/>
          </p:nvPr>
        </p:nvPicPr>
        <p:blipFill rotWithShape="1">
          <a:blip r:embed="rId2"/>
          <a:srcRect l="4464" t="10333" r="45602" b="27873"/>
          <a:stretch/>
        </p:blipFill>
        <p:spPr bwMode="auto">
          <a:xfrm>
            <a:off x="3898379" y="1825625"/>
            <a:ext cx="4395242" cy="43513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753683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BE" sz="3200" b="1" dirty="0"/>
              <a:t>Klikken op een oranje icoontje (vorige slide) brengt je bij een leeg scherm of een scherm met ook een drop downlist van wie  al vroeger is ingebracht</a:t>
            </a:r>
          </a:p>
        </p:txBody>
      </p:sp>
      <p:sp>
        <p:nvSpPr>
          <p:cNvPr id="3" name="Tijdelijke aanduiding voor inhoud 2"/>
          <p:cNvSpPr>
            <a:spLocks noGrp="1"/>
          </p:cNvSpPr>
          <p:nvPr>
            <p:ph idx="1"/>
          </p:nvPr>
        </p:nvSpPr>
        <p:spPr>
          <a:xfrm>
            <a:off x="584200" y="1726935"/>
            <a:ext cx="10515600" cy="4351338"/>
          </a:xfrm>
        </p:spPr>
        <p:txBody>
          <a:bodyPr/>
          <a:lstStyle/>
          <a:p>
            <a:pPr marL="0" indent="0">
              <a:buNone/>
            </a:pPr>
            <a:endParaRPr lang="nl-BE" dirty="0"/>
          </a:p>
          <a:p>
            <a:pPr marL="0" indent="0">
              <a:buNone/>
            </a:pPr>
            <a:endParaRPr lang="nl-BE" dirty="0"/>
          </a:p>
          <a:p>
            <a:pPr marL="0" indent="0">
              <a:buNone/>
            </a:pPr>
            <a:r>
              <a:rPr lang="nl-BE" b="1" dirty="0"/>
              <a:t>Klik bovenaan op zoeken </a:t>
            </a:r>
          </a:p>
          <a:p>
            <a:pPr marL="0" indent="0">
              <a:buNone/>
            </a:pPr>
            <a:r>
              <a:rPr lang="nl-BE" b="1" dirty="0"/>
              <a:t>En vul je volledige naam in</a:t>
            </a:r>
          </a:p>
          <a:p>
            <a:pPr marL="0" indent="0">
              <a:buNone/>
            </a:pPr>
            <a:r>
              <a:rPr lang="nl-BE" i="1" dirty="0"/>
              <a:t>(zie dan volgende slide)</a:t>
            </a:r>
          </a:p>
          <a:p>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39</a:t>
            </a:fld>
            <a:endParaRPr lang="nl-BE"/>
          </a:p>
        </p:txBody>
      </p:sp>
      <p:pic>
        <p:nvPicPr>
          <p:cNvPr id="5" name="Afbeelding 4"/>
          <p:cNvPicPr/>
          <p:nvPr/>
        </p:nvPicPr>
        <p:blipFill rotWithShape="1">
          <a:blip r:embed="rId2"/>
          <a:srcRect l="14220" r="27413" b="25186"/>
          <a:stretch/>
        </p:blipFill>
        <p:spPr bwMode="auto">
          <a:xfrm>
            <a:off x="4931304" y="1497541"/>
            <a:ext cx="5330296" cy="4580731"/>
          </a:xfrm>
          <a:prstGeom prst="rect">
            <a:avLst/>
          </a:prstGeom>
          <a:ln>
            <a:noFill/>
          </a:ln>
          <a:extLst>
            <a:ext uri="{53640926-AAD7-44D8-BBD7-CCE9431645EC}">
              <a14:shadowObscured xmlns:a14="http://schemas.microsoft.com/office/drawing/2010/main"/>
            </a:ext>
          </a:extLst>
        </p:spPr>
      </p:pic>
      <p:sp>
        <p:nvSpPr>
          <p:cNvPr id="6" name="Ovaal 5"/>
          <p:cNvSpPr/>
          <p:nvPr/>
        </p:nvSpPr>
        <p:spPr>
          <a:xfrm flipH="1">
            <a:off x="5842000" y="2538941"/>
            <a:ext cx="810153" cy="568325"/>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19715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939270"/>
          </a:xfrm>
        </p:spPr>
        <p:txBody>
          <a:bodyPr>
            <a:normAutofit/>
          </a:bodyPr>
          <a:lstStyle/>
          <a:p>
            <a:r>
              <a:rPr lang="nl-BE" sz="2800" b="1" dirty="0"/>
              <a:t>a. Je vult </a:t>
            </a:r>
            <a:r>
              <a:rPr lang="nl-BE" sz="2800" b="1" u="sng" dirty="0"/>
              <a:t>eerst</a:t>
            </a:r>
            <a:r>
              <a:rPr lang="nl-BE" sz="2800" b="1" dirty="0"/>
              <a:t> naam en lidnummer in en je klikt </a:t>
            </a:r>
            <a:r>
              <a:rPr lang="nl-BE" sz="2800" b="1" u="sng" dirty="0"/>
              <a:t>pas dan </a:t>
            </a:r>
            <a:r>
              <a:rPr lang="nl-BE" sz="2800" b="1" dirty="0"/>
              <a:t>op ‘</a:t>
            </a:r>
            <a:r>
              <a:rPr lang="nl-BE" sz="2800" b="1" dirty="0">
                <a:solidFill>
                  <a:schemeClr val="accent1">
                    <a:lumMod val="75000"/>
                  </a:schemeClr>
                </a:solidFill>
              </a:rPr>
              <a:t>opzoeken</a:t>
            </a:r>
            <a:r>
              <a:rPr lang="nl-BE" sz="2800" b="1" dirty="0"/>
              <a:t>’ </a:t>
            </a:r>
          </a:p>
        </p:txBody>
      </p:sp>
      <p:sp>
        <p:nvSpPr>
          <p:cNvPr id="3" name="Tijdelijke aanduiding voor inhoud 2"/>
          <p:cNvSpPr>
            <a:spLocks noGrp="1"/>
          </p:cNvSpPr>
          <p:nvPr>
            <p:ph idx="1"/>
          </p:nvPr>
        </p:nvSpPr>
        <p:spPr>
          <a:xfrm>
            <a:off x="838200" y="1304396"/>
            <a:ext cx="10515600" cy="5051954"/>
          </a:xfrm>
        </p:spPr>
        <p:txBody>
          <a:bodyPr>
            <a:normAutofit fontScale="92500" lnSpcReduction="10000"/>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b. Dan krijg je dit te zien</a:t>
            </a:r>
          </a:p>
          <a:p>
            <a:pPr marL="0" indent="0">
              <a:buNone/>
            </a:pPr>
            <a:r>
              <a:rPr lang="nl-BE" dirty="0"/>
              <a:t> b. dan scherm rechts: klik op ‘</a:t>
            </a:r>
            <a:r>
              <a:rPr lang="nl-BE" dirty="0">
                <a:solidFill>
                  <a:schemeClr val="accent1">
                    <a:lumMod val="75000"/>
                  </a:schemeClr>
                </a:solidFill>
              </a:rPr>
              <a:t>opslaan</a:t>
            </a:r>
            <a:r>
              <a:rPr lang="nl-BE" dirty="0"/>
              <a:t>’</a:t>
            </a:r>
          </a:p>
          <a:p>
            <a:pPr marL="0" indent="0">
              <a:buNone/>
            </a:pPr>
            <a:r>
              <a:rPr lang="nl-BE" dirty="0"/>
              <a:t>Je krijgt nu het resultaat:</a:t>
            </a:r>
          </a:p>
          <a:p>
            <a:pPr marL="0" indent="0">
              <a:buNone/>
            </a:pPr>
            <a:r>
              <a:rPr lang="nl-BE" dirty="0"/>
              <a:t>   je staat in de lijst</a:t>
            </a:r>
          </a:p>
          <a:p>
            <a:pPr marL="0" indent="0">
              <a:buNone/>
            </a:pPr>
            <a:r>
              <a:rPr lang="nl-BE" dirty="0"/>
              <a:t> …. en je blijft erin, ook later!</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40</a:t>
            </a:fld>
            <a:endParaRPr lang="nl-BE"/>
          </a:p>
        </p:txBody>
      </p:sp>
      <p:pic>
        <p:nvPicPr>
          <p:cNvPr id="5" name="Afbeelding 4"/>
          <p:cNvPicPr/>
          <p:nvPr/>
        </p:nvPicPr>
        <p:blipFill rotWithShape="1">
          <a:blip r:embed="rId2"/>
          <a:srcRect l="14881" r="23115" b="50193"/>
          <a:stretch/>
        </p:blipFill>
        <p:spPr bwMode="auto">
          <a:xfrm>
            <a:off x="936624" y="1669522"/>
            <a:ext cx="4580467" cy="2641071"/>
          </a:xfrm>
          <a:prstGeom prst="rect">
            <a:avLst/>
          </a:prstGeom>
          <a:ln>
            <a:noFill/>
          </a:ln>
          <a:extLst>
            <a:ext uri="{53640926-AAD7-44D8-BBD7-CCE9431645EC}">
              <a14:shadowObscured xmlns:a14="http://schemas.microsoft.com/office/drawing/2010/main"/>
            </a:ext>
          </a:extLst>
        </p:spPr>
      </p:pic>
      <p:pic>
        <p:nvPicPr>
          <p:cNvPr id="6" name="Afbeelding 5"/>
          <p:cNvPicPr/>
          <p:nvPr/>
        </p:nvPicPr>
        <p:blipFill rotWithShape="1">
          <a:blip r:embed="rId3">
            <a:extLst>
              <a:ext uri="{28A0092B-C50C-407E-A947-70E740481C1C}">
                <a14:useLocalDpi xmlns:a14="http://schemas.microsoft.com/office/drawing/2010/main" val="0"/>
              </a:ext>
            </a:extLst>
          </a:blip>
          <a:srcRect l="20668" t="12606" r="19312" b="46886"/>
          <a:stretch/>
        </p:blipFill>
        <p:spPr bwMode="auto">
          <a:xfrm>
            <a:off x="6372225" y="1380330"/>
            <a:ext cx="4126442" cy="2967568"/>
          </a:xfrm>
          <a:prstGeom prst="rect">
            <a:avLst/>
          </a:prstGeom>
          <a:ln>
            <a:noFill/>
          </a:ln>
          <a:extLst>
            <a:ext uri="{53640926-AAD7-44D8-BBD7-CCE9431645EC}">
              <a14:shadowObscured xmlns:a14="http://schemas.microsoft.com/office/drawing/2010/main"/>
            </a:ext>
          </a:extLst>
        </p:spPr>
      </p:pic>
      <p:cxnSp>
        <p:nvCxnSpPr>
          <p:cNvPr id="8" name="Rechte verbindingslijn met pijl 7"/>
          <p:cNvCxnSpPr/>
          <p:nvPr/>
        </p:nvCxnSpPr>
        <p:spPr>
          <a:xfrm flipV="1">
            <a:off x="6372225" y="3843867"/>
            <a:ext cx="2991908" cy="7156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2" name="Afbeelding 11"/>
          <p:cNvPicPr/>
          <p:nvPr/>
        </p:nvPicPr>
        <p:blipFill rotWithShape="1">
          <a:blip r:embed="rId4"/>
          <a:srcRect l="3307" t="22940" r="9557" b="27253"/>
          <a:stretch/>
        </p:blipFill>
        <p:spPr bwMode="auto">
          <a:xfrm>
            <a:off x="5867400" y="4643437"/>
            <a:ext cx="5019675" cy="2295525"/>
          </a:xfrm>
          <a:prstGeom prst="rect">
            <a:avLst/>
          </a:prstGeom>
          <a:ln>
            <a:noFill/>
          </a:ln>
          <a:extLst>
            <a:ext uri="{53640926-AAD7-44D8-BBD7-CCE9431645EC}">
              <a14:shadowObscured xmlns:a14="http://schemas.microsoft.com/office/drawing/2010/main"/>
            </a:ext>
          </a:extLst>
        </p:spPr>
      </p:pic>
      <p:cxnSp>
        <p:nvCxnSpPr>
          <p:cNvPr id="15" name="Rechte verbindingslijn met pijl 14"/>
          <p:cNvCxnSpPr/>
          <p:nvPr/>
        </p:nvCxnSpPr>
        <p:spPr>
          <a:xfrm>
            <a:off x="4399491" y="5142177"/>
            <a:ext cx="1467909" cy="12141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1" name="Ovaal 20"/>
          <p:cNvSpPr/>
          <p:nvPr/>
        </p:nvSpPr>
        <p:spPr>
          <a:xfrm>
            <a:off x="4515378" y="3478741"/>
            <a:ext cx="667809" cy="568325"/>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3" name="Ovaal 22"/>
          <p:cNvSpPr/>
          <p:nvPr/>
        </p:nvSpPr>
        <p:spPr>
          <a:xfrm flipH="1">
            <a:off x="1695980" y="3478741"/>
            <a:ext cx="810153" cy="568325"/>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4" name="Ovaal 23"/>
          <p:cNvSpPr/>
          <p:nvPr/>
        </p:nvSpPr>
        <p:spPr>
          <a:xfrm>
            <a:off x="1523999" y="2421732"/>
            <a:ext cx="1540933" cy="568325"/>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25" name="Rechte verbindingslijn met pijl 24"/>
          <p:cNvCxnSpPr>
            <a:endCxn id="24" idx="7"/>
          </p:cNvCxnSpPr>
          <p:nvPr/>
        </p:nvCxnSpPr>
        <p:spPr>
          <a:xfrm flipH="1">
            <a:off x="2839268" y="1101196"/>
            <a:ext cx="513532" cy="140376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8" name="Rechte verbindingslijn met pijl 27"/>
          <p:cNvCxnSpPr/>
          <p:nvPr/>
        </p:nvCxnSpPr>
        <p:spPr>
          <a:xfrm flipH="1">
            <a:off x="2641600" y="1035048"/>
            <a:ext cx="2006071" cy="25159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1" name="Rechte verbindingslijn met pijl 30"/>
          <p:cNvCxnSpPr/>
          <p:nvPr/>
        </p:nvCxnSpPr>
        <p:spPr>
          <a:xfrm flipH="1">
            <a:off x="5183187" y="1035048"/>
            <a:ext cx="4316413" cy="24623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836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Een official voor het eerst invoeren? </a:t>
            </a:r>
            <a:br>
              <a:rPr lang="nl-BE" dirty="0"/>
            </a:br>
            <a:r>
              <a:rPr lang="nl-BE" b="1" dirty="0"/>
              <a:t>Weg 2: via ‘Tafel’   …. Een algemene oplossing</a:t>
            </a:r>
            <a:endParaRPr lang="nl-BE" dirty="0"/>
          </a:p>
        </p:txBody>
      </p:sp>
      <p:sp>
        <p:nvSpPr>
          <p:cNvPr id="3" name="Tijdelijke aanduiding voor inhoud 2"/>
          <p:cNvSpPr>
            <a:spLocks noGrp="1"/>
          </p:cNvSpPr>
          <p:nvPr>
            <p:ph idx="1"/>
          </p:nvPr>
        </p:nvSpPr>
        <p:spPr/>
        <p:txBody>
          <a:bodyPr/>
          <a:lstStyle/>
          <a:p>
            <a:r>
              <a:rPr lang="nl-BE" b="1" dirty="0"/>
              <a:t>Voordelen</a:t>
            </a:r>
            <a:r>
              <a:rPr lang="nl-BE" dirty="0"/>
              <a:t>:</a:t>
            </a:r>
          </a:p>
          <a:p>
            <a:pPr>
              <a:buFontTx/>
              <a:buChar char="-"/>
            </a:pPr>
            <a:r>
              <a:rPr lang="nl-BE" dirty="0"/>
              <a:t>Eens in de lijst voor die ploeg, wordt men vanaf dan opgenomen in drop downlijst bij ‘officials’ voor alle wedstrijden van die ploeg. </a:t>
            </a:r>
          </a:p>
          <a:p>
            <a:pPr>
              <a:buFontTx/>
              <a:buChar char="-"/>
            </a:pPr>
            <a:r>
              <a:rPr lang="nl-BE" dirty="0"/>
              <a:t>Men kan in deze rubriek ‘tafel’ alle personen opnemen die ‘ooit’ voor deze ploeg de tafel zullen doen.</a:t>
            </a:r>
          </a:p>
          <a:p>
            <a:pPr>
              <a:buFontTx/>
              <a:buChar char="-"/>
            </a:pPr>
            <a:r>
              <a:rPr lang="nl-BE" dirty="0"/>
              <a:t>Je kan dit op elk moment doen (ook &gt; 5 dagen voor een wedstrijd)</a:t>
            </a:r>
          </a:p>
          <a:p>
            <a:pPr>
              <a:buFontTx/>
              <a:buChar char="-"/>
            </a:pPr>
            <a:endParaRPr lang="nl-BE" dirty="0"/>
          </a:p>
          <a:p>
            <a:pPr marL="0" indent="0" algn="ctr">
              <a:buNone/>
            </a:pPr>
            <a:r>
              <a:rPr lang="nl-BE" sz="4000" b="1" dirty="0"/>
              <a:t>Hoe te doen?</a:t>
            </a:r>
          </a:p>
          <a:p>
            <a:pPr>
              <a:buFontTx/>
              <a:buChar char="-"/>
            </a:pPr>
            <a:endParaRPr lang="nl-BE" dirty="0"/>
          </a:p>
          <a:p>
            <a:pPr marL="0" indent="0" algn="ctr">
              <a:buNone/>
            </a:pPr>
            <a:endParaRPr lang="nl-BE" b="1"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41</a:t>
            </a:fld>
            <a:endParaRPr lang="nl-BE"/>
          </a:p>
        </p:txBody>
      </p:sp>
    </p:spTree>
    <p:extLst>
      <p:ext uri="{BB962C8B-B14F-4D97-AF65-F5344CB8AC3E}">
        <p14:creationId xmlns:p14="http://schemas.microsoft.com/office/powerpoint/2010/main" val="34164177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4133" y="365125"/>
            <a:ext cx="10879667" cy="1325563"/>
          </a:xfrm>
        </p:spPr>
        <p:txBody>
          <a:bodyPr>
            <a:normAutofit/>
          </a:bodyPr>
          <a:lstStyle/>
          <a:p>
            <a:r>
              <a:rPr lang="nl-BE" sz="2800" dirty="0"/>
              <a:t>Begin van vooraf aan: kalender, login, club, team kiezen.</a:t>
            </a:r>
            <a:br>
              <a:rPr lang="nl-BE" sz="2800" dirty="0"/>
            </a:br>
            <a:r>
              <a:rPr lang="nl-BE" sz="2800" dirty="0"/>
              <a:t>Dan krijgt je dit scherm met rechts ‘tafel’</a:t>
            </a:r>
          </a:p>
        </p:txBody>
      </p:sp>
      <p:sp>
        <p:nvSpPr>
          <p:cNvPr id="3" name="Tijdelijke aanduiding voor inhoud 2"/>
          <p:cNvSpPr>
            <a:spLocks noGrp="1"/>
          </p:cNvSpPr>
          <p:nvPr>
            <p:ph idx="1"/>
          </p:nvPr>
        </p:nvSpPr>
        <p:spPr/>
        <p:txBody>
          <a:bodyPr/>
          <a:lstStyle/>
          <a:p>
            <a:pPr marL="0" indent="0">
              <a:buNone/>
            </a:pPr>
            <a:r>
              <a:rPr lang="nl-BE" dirty="0"/>
              <a:t>a. Klik op ‘tafel’ </a:t>
            </a:r>
          </a:p>
          <a:p>
            <a:pPr marL="0" indent="0">
              <a:buNone/>
            </a:pPr>
            <a:r>
              <a:rPr lang="nl-BE" dirty="0"/>
              <a:t>b. Onderstaand scherm verschijnt</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42</a:t>
            </a:fld>
            <a:endParaRPr lang="nl-BE"/>
          </a:p>
        </p:txBody>
      </p:sp>
      <p:pic>
        <p:nvPicPr>
          <p:cNvPr id="5" name="Afbeelding 4"/>
          <p:cNvPicPr/>
          <p:nvPr/>
        </p:nvPicPr>
        <p:blipFill rotWithShape="1">
          <a:blip r:embed="rId2"/>
          <a:srcRect l="2811" t="35547" r="25099" b="14853"/>
          <a:stretch/>
        </p:blipFill>
        <p:spPr bwMode="auto">
          <a:xfrm>
            <a:off x="6230407" y="2150533"/>
            <a:ext cx="4152900" cy="2286000"/>
          </a:xfrm>
          <a:prstGeom prst="rect">
            <a:avLst/>
          </a:prstGeom>
          <a:ln>
            <a:noFill/>
          </a:ln>
          <a:extLst>
            <a:ext uri="{53640926-AAD7-44D8-BBD7-CCE9431645EC}">
              <a14:shadowObscured xmlns:a14="http://schemas.microsoft.com/office/drawing/2010/main"/>
            </a:ext>
          </a:extLst>
        </p:spPr>
      </p:pic>
      <p:pic>
        <p:nvPicPr>
          <p:cNvPr id="6" name="Afbeelding 5"/>
          <p:cNvPicPr/>
          <p:nvPr/>
        </p:nvPicPr>
        <p:blipFill rotWithShape="1">
          <a:blip r:embed="rId3"/>
          <a:srcRect l="3142" t="36167" r="20635" b="22706"/>
          <a:stretch/>
        </p:blipFill>
        <p:spPr bwMode="auto">
          <a:xfrm>
            <a:off x="846667" y="3856037"/>
            <a:ext cx="4759325" cy="2138363"/>
          </a:xfrm>
          <a:prstGeom prst="rect">
            <a:avLst/>
          </a:prstGeom>
          <a:ln>
            <a:noFill/>
          </a:ln>
          <a:extLst>
            <a:ext uri="{53640926-AAD7-44D8-BBD7-CCE9431645EC}">
              <a14:shadowObscured xmlns:a14="http://schemas.microsoft.com/office/drawing/2010/main"/>
            </a:ext>
          </a:extLst>
        </p:spPr>
      </p:pic>
      <p:sp>
        <p:nvSpPr>
          <p:cNvPr id="7" name="Ovaal 6"/>
          <p:cNvSpPr/>
          <p:nvPr/>
        </p:nvSpPr>
        <p:spPr>
          <a:xfrm flipH="1">
            <a:off x="7928811" y="2573338"/>
            <a:ext cx="999067" cy="54292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8" name="Rechte verbindingslijn met pijl 7"/>
          <p:cNvCxnSpPr/>
          <p:nvPr/>
        </p:nvCxnSpPr>
        <p:spPr>
          <a:xfrm>
            <a:off x="3226329" y="2032000"/>
            <a:ext cx="2687637" cy="11853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Rechte verbindingslijn met pijl 10"/>
          <p:cNvCxnSpPr/>
          <p:nvPr/>
        </p:nvCxnSpPr>
        <p:spPr>
          <a:xfrm>
            <a:off x="2794000" y="2844801"/>
            <a:ext cx="50800" cy="87629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6" name="Tekstvak 15"/>
          <p:cNvSpPr txBox="1"/>
          <p:nvPr/>
        </p:nvSpPr>
        <p:spPr>
          <a:xfrm>
            <a:off x="6549081" y="5350933"/>
            <a:ext cx="3758529" cy="523220"/>
          </a:xfrm>
          <a:prstGeom prst="rect">
            <a:avLst/>
          </a:prstGeom>
          <a:noFill/>
        </p:spPr>
        <p:txBody>
          <a:bodyPr wrap="none" rtlCol="0">
            <a:spAutoFit/>
          </a:bodyPr>
          <a:lstStyle/>
          <a:p>
            <a:r>
              <a:rPr lang="nl-BE" sz="2800" dirty="0"/>
              <a:t>c. Klik op oranje icoontje</a:t>
            </a:r>
          </a:p>
        </p:txBody>
      </p:sp>
      <p:cxnSp>
        <p:nvCxnSpPr>
          <p:cNvPr id="18" name="Rechte verbindingslijn met pijl 17"/>
          <p:cNvCxnSpPr/>
          <p:nvPr/>
        </p:nvCxnSpPr>
        <p:spPr>
          <a:xfrm flipH="1" flipV="1">
            <a:off x="2624667" y="5751512"/>
            <a:ext cx="5164667" cy="29061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9690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280193"/>
          </a:xfrm>
        </p:spPr>
        <p:txBody>
          <a:bodyPr>
            <a:normAutofit fontScale="90000"/>
          </a:bodyPr>
          <a:lstStyle/>
          <a:p>
            <a:endParaRPr lang="nl-BE" dirty="0"/>
          </a:p>
        </p:txBody>
      </p:sp>
      <p:sp>
        <p:nvSpPr>
          <p:cNvPr id="3" name="Tijdelijke aanduiding voor inhoud 2"/>
          <p:cNvSpPr>
            <a:spLocks noGrp="1"/>
          </p:cNvSpPr>
          <p:nvPr>
            <p:ph idx="1"/>
          </p:nvPr>
        </p:nvSpPr>
        <p:spPr>
          <a:xfrm>
            <a:off x="889000" y="918087"/>
            <a:ext cx="10515600" cy="5258876"/>
          </a:xfrm>
        </p:spPr>
        <p:txBody>
          <a:bodyPr>
            <a:normAutofit fontScale="77500" lnSpcReduction="20000"/>
          </a:bodyPr>
          <a:lstStyle/>
          <a:p>
            <a:pPr marL="0" indent="0">
              <a:buNone/>
            </a:pPr>
            <a:r>
              <a:rPr lang="nl-BE" dirty="0"/>
              <a:t>- </a:t>
            </a:r>
            <a:r>
              <a:rPr lang="nl-BE" sz="2400" u="sng" dirty="0"/>
              <a:t>Nieuw scherm</a:t>
            </a:r>
            <a:r>
              <a:rPr lang="nl-BE" sz="2400" dirty="0"/>
              <a:t>:</a:t>
            </a:r>
          </a:p>
          <a:p>
            <a:pPr marL="0" indent="0">
              <a:buNone/>
            </a:pPr>
            <a:r>
              <a:rPr lang="nl-BE" sz="2400" dirty="0"/>
              <a:t>   ga naar ‘zoeken’</a:t>
            </a:r>
          </a:p>
          <a:p>
            <a:pPr marL="0" indent="0">
              <a:buNone/>
            </a:pPr>
            <a:r>
              <a:rPr lang="nl-BE" sz="2400" dirty="0"/>
              <a:t>   vul daar je </a:t>
            </a:r>
            <a:r>
              <a:rPr lang="nl-BE" sz="2400" u="sng" dirty="0"/>
              <a:t>naam</a:t>
            </a:r>
            <a:r>
              <a:rPr lang="nl-BE" sz="2400" dirty="0"/>
              <a:t> in</a:t>
            </a:r>
          </a:p>
          <a:p>
            <a:pPr marL="0" indent="0">
              <a:buNone/>
            </a:pPr>
            <a:r>
              <a:rPr lang="nl-BE" sz="2400" dirty="0"/>
              <a:t>- </a:t>
            </a:r>
            <a:r>
              <a:rPr lang="nl-BE" sz="2400" u="sng" dirty="0"/>
              <a:t>Nieuw scherm</a:t>
            </a:r>
            <a:r>
              <a:rPr lang="nl-BE" sz="2400" dirty="0"/>
              <a:t>:</a:t>
            </a:r>
          </a:p>
          <a:p>
            <a:pPr marL="0" indent="0">
              <a:buNone/>
            </a:pPr>
            <a:r>
              <a:rPr lang="nl-BE" sz="2400" dirty="0"/>
              <a:t> je naam verschijnt in het rood</a:t>
            </a:r>
          </a:p>
          <a:p>
            <a:pPr marL="0" indent="0">
              <a:buNone/>
            </a:pPr>
            <a:r>
              <a:rPr lang="nl-BE" sz="2400" dirty="0"/>
              <a:t>-Klik op je </a:t>
            </a:r>
            <a:r>
              <a:rPr lang="nl-BE" sz="2400" u="sng" dirty="0"/>
              <a:t>rode naam</a:t>
            </a:r>
          </a:p>
          <a:p>
            <a:pPr marL="0" indent="0">
              <a:buNone/>
            </a:pPr>
            <a:endParaRPr lang="nl-BE" sz="2400" b="1" dirty="0"/>
          </a:p>
          <a:p>
            <a:pPr marL="0" indent="0">
              <a:buNone/>
            </a:pPr>
            <a:r>
              <a:rPr lang="nl-BE" sz="3300" b="1" dirty="0"/>
              <a:t>Je wordt nu automatisch ingebracht</a:t>
            </a:r>
          </a:p>
          <a:p>
            <a:pPr marL="0" indent="0">
              <a:buNone/>
            </a:pPr>
            <a:endParaRPr lang="nl-BE" sz="3300" dirty="0"/>
          </a:p>
          <a:p>
            <a:pPr marL="0" indent="0">
              <a:buNone/>
            </a:pPr>
            <a:r>
              <a:rPr lang="nl-BE" sz="2400" b="1" u="sng" dirty="0"/>
              <a:t>Opm</a:t>
            </a:r>
            <a:r>
              <a:rPr lang="nl-BE" sz="2400" u="sng" dirty="0"/>
              <a:t>.</a:t>
            </a:r>
            <a:r>
              <a:rPr lang="nl-BE" sz="2400" dirty="0"/>
              <a:t>: </a:t>
            </a:r>
          </a:p>
          <a:p>
            <a:pPr>
              <a:buFontTx/>
              <a:buChar char="-"/>
            </a:pPr>
            <a:r>
              <a:rPr lang="nl-BE" sz="2400" dirty="0"/>
              <a:t>lidnummer niet invullen! </a:t>
            </a:r>
          </a:p>
          <a:p>
            <a:pPr>
              <a:buFontTx/>
              <a:buChar char="-"/>
            </a:pPr>
            <a:r>
              <a:rPr lang="nl-BE" sz="2400" dirty="0"/>
              <a:t>niet klikken op ‘opzoeken’ …. tenzij … </a:t>
            </a:r>
          </a:p>
          <a:p>
            <a:pPr>
              <a:buFontTx/>
              <a:buChar char="-"/>
            </a:pPr>
            <a:r>
              <a:rPr lang="nl-BE" sz="2400" dirty="0"/>
              <a:t>Als je lid bent van een andere club: dan wel ook lidnummer en klikken op ‘opzoeken’</a:t>
            </a:r>
          </a:p>
          <a:p>
            <a:pPr marL="0" indent="0">
              <a:buNone/>
            </a:pPr>
            <a:r>
              <a:rPr lang="nl-BE" sz="2400" dirty="0"/>
              <a:t>             </a:t>
            </a:r>
          </a:p>
          <a:p>
            <a:pPr marL="0" indent="0">
              <a:buNone/>
            </a:pPr>
            <a:r>
              <a:rPr lang="nl-BE" sz="2400" dirty="0"/>
              <a:t>             </a:t>
            </a:r>
          </a:p>
          <a:p>
            <a:pPr marL="0" indent="0">
              <a:buNone/>
            </a:pPr>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43</a:t>
            </a:fld>
            <a:endParaRPr lang="nl-BE"/>
          </a:p>
        </p:txBody>
      </p:sp>
      <p:pic>
        <p:nvPicPr>
          <p:cNvPr id="5" name="Afbeelding 4"/>
          <p:cNvPicPr/>
          <p:nvPr/>
        </p:nvPicPr>
        <p:blipFill rotWithShape="1">
          <a:blip r:embed="rId2"/>
          <a:srcRect l="5456" t="38234" r="25926" b="18572"/>
          <a:stretch/>
        </p:blipFill>
        <p:spPr bwMode="auto">
          <a:xfrm>
            <a:off x="6634161" y="514350"/>
            <a:ext cx="3952875" cy="1990725"/>
          </a:xfrm>
          <a:prstGeom prst="rect">
            <a:avLst/>
          </a:prstGeom>
          <a:ln>
            <a:noFill/>
          </a:ln>
          <a:extLst>
            <a:ext uri="{53640926-AAD7-44D8-BBD7-CCE9431645EC}">
              <a14:shadowObscured xmlns:a14="http://schemas.microsoft.com/office/drawing/2010/main"/>
            </a:ext>
          </a:extLst>
        </p:spPr>
      </p:pic>
      <p:pic>
        <p:nvPicPr>
          <p:cNvPr id="7" name="Afbeelding 6"/>
          <p:cNvPicPr/>
          <p:nvPr/>
        </p:nvPicPr>
        <p:blipFill rotWithShape="1">
          <a:blip r:embed="rId3"/>
          <a:srcRect l="18849" t="34927" r="22288" b="20225"/>
          <a:stretch/>
        </p:blipFill>
        <p:spPr bwMode="auto">
          <a:xfrm>
            <a:off x="6712478" y="2654300"/>
            <a:ext cx="3390900" cy="2066925"/>
          </a:xfrm>
          <a:prstGeom prst="rect">
            <a:avLst/>
          </a:prstGeom>
          <a:ln>
            <a:noFill/>
          </a:ln>
          <a:extLst>
            <a:ext uri="{53640926-AAD7-44D8-BBD7-CCE9431645EC}">
              <a14:shadowObscured xmlns:a14="http://schemas.microsoft.com/office/drawing/2010/main"/>
            </a:ext>
          </a:extLst>
        </p:spPr>
      </p:pic>
      <p:cxnSp>
        <p:nvCxnSpPr>
          <p:cNvPr id="14" name="Rechte verbindingslijn met pijl 13"/>
          <p:cNvCxnSpPr/>
          <p:nvPr/>
        </p:nvCxnSpPr>
        <p:spPr>
          <a:xfrm flipV="1">
            <a:off x="3420533" y="915936"/>
            <a:ext cx="4206345" cy="4858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p:cNvCxnSpPr>
            <a:endCxn id="7" idx="1"/>
          </p:cNvCxnSpPr>
          <p:nvPr/>
        </p:nvCxnSpPr>
        <p:spPr>
          <a:xfrm>
            <a:off x="3674533" y="2964797"/>
            <a:ext cx="3037945" cy="72296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Rechte verbindingslijn met pijl 30"/>
          <p:cNvCxnSpPr>
            <a:cxnSpLocks/>
          </p:cNvCxnSpPr>
          <p:nvPr/>
        </p:nvCxnSpPr>
        <p:spPr>
          <a:xfrm flipV="1">
            <a:off x="3420533" y="1079500"/>
            <a:ext cx="4206345" cy="7620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Rechthoek 36"/>
          <p:cNvSpPr/>
          <p:nvPr/>
        </p:nvSpPr>
        <p:spPr>
          <a:xfrm>
            <a:off x="7036328" y="3507926"/>
            <a:ext cx="914400" cy="55539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6195761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nl-BE" b="1" dirty="0"/>
              <a:t>Einde van de voorbereiding</a:t>
            </a:r>
          </a:p>
        </p:txBody>
      </p:sp>
      <p:sp>
        <p:nvSpPr>
          <p:cNvPr id="3" name="Tijdelijke aanduiding voor inhoud 2"/>
          <p:cNvSpPr>
            <a:spLocks noGrp="1"/>
          </p:cNvSpPr>
          <p:nvPr>
            <p:ph idx="1"/>
          </p:nvPr>
        </p:nvSpPr>
        <p:spPr/>
        <p:txBody>
          <a:bodyPr/>
          <a:lstStyle/>
          <a:p>
            <a:r>
              <a:rPr lang="nl-BE" dirty="0"/>
              <a:t>De voorbereiding is nu achter de rug.</a:t>
            </a:r>
          </a:p>
          <a:p>
            <a:r>
              <a:rPr lang="nl-BE" dirty="0"/>
              <a:t>Men kan nu uit het systeem gaan (en pc uitzetten) … alle ingevoerde info is opgeslagen.</a:t>
            </a:r>
          </a:p>
          <a:p>
            <a:pPr marL="0" indent="0">
              <a:buNone/>
            </a:pPr>
            <a:endParaRPr lang="nl-BE" dirty="0"/>
          </a:p>
          <a:p>
            <a:pPr marL="0" indent="0">
              <a:buNone/>
            </a:pPr>
            <a:r>
              <a:rPr lang="nl-BE" i="1" u="sng" dirty="0"/>
              <a:t>Opm</a:t>
            </a:r>
            <a:r>
              <a:rPr lang="nl-BE" i="1" dirty="0"/>
              <a:t>.: alles wat hiervoor getoond werd kan ook gedaan worden aan </a:t>
            </a:r>
          </a:p>
          <a:p>
            <a:pPr marL="0" indent="0">
              <a:buNone/>
            </a:pPr>
            <a:r>
              <a:rPr lang="nl-BE" i="1" dirty="0"/>
              <a:t>	 tafel vlak voor de wedstrijd. Beter vermijden!</a:t>
            </a:r>
          </a:p>
          <a:p>
            <a:pPr marL="0" indent="0">
              <a:buNone/>
            </a:pPr>
            <a:r>
              <a:rPr lang="nl-BE" i="1" dirty="0"/>
              <a:t>	 Werk aan tafel beter beperken tot aanpassen/aanvullen.</a:t>
            </a:r>
          </a:p>
          <a:p>
            <a:pPr marL="0" indent="0">
              <a:buNone/>
            </a:pPr>
            <a:r>
              <a:rPr lang="nl-BE" i="1" dirty="0"/>
              <a:t>	Zo win je tijd … en maak je de scheidsrechters niet nerveus !!</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44</a:t>
            </a:fld>
            <a:endParaRPr lang="nl-BE"/>
          </a:p>
        </p:txBody>
      </p:sp>
    </p:spTree>
    <p:extLst>
      <p:ext uri="{BB962C8B-B14F-4D97-AF65-F5344CB8AC3E}">
        <p14:creationId xmlns:p14="http://schemas.microsoft.com/office/powerpoint/2010/main" val="16766171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rmAutofit/>
          </a:bodyPr>
          <a:lstStyle/>
          <a:p>
            <a:r>
              <a:rPr lang="nl-BE" dirty="0"/>
              <a:t>	DWF-topics</a:t>
            </a:r>
            <a:endParaRPr lang="en-US" dirty="0"/>
          </a:p>
        </p:txBody>
      </p:sp>
      <p:sp>
        <p:nvSpPr>
          <p:cNvPr id="5" name="Content Placeholder 4"/>
          <p:cNvSpPr>
            <a:spLocks noGrp="1"/>
          </p:cNvSpPr>
          <p:nvPr>
            <p:ph idx="1"/>
          </p:nvPr>
        </p:nvSpPr>
        <p:spPr>
          <a:xfrm>
            <a:off x="1533939" y="1239168"/>
            <a:ext cx="8229600" cy="5040560"/>
          </a:xfrm>
        </p:spPr>
        <p:txBody>
          <a:bodyPr>
            <a:normAutofit fontScale="70000" lnSpcReduction="20000"/>
          </a:bodyPr>
          <a:lstStyle/>
          <a:p>
            <a:pPr marL="0" indent="0">
              <a:buNone/>
            </a:pPr>
            <a:endParaRPr lang="nl-BE" dirty="0"/>
          </a:p>
          <a:p>
            <a:pPr>
              <a:buFontTx/>
              <a:buChar char="-"/>
            </a:pPr>
            <a:r>
              <a:rPr lang="nl-BE" dirty="0"/>
              <a:t>Tablets</a:t>
            </a:r>
          </a:p>
          <a:p>
            <a:pPr marL="0" indent="0">
              <a:buNone/>
            </a:pPr>
            <a:endParaRPr lang="nl-BE" dirty="0"/>
          </a:p>
          <a:p>
            <a:pPr>
              <a:buFontTx/>
              <a:buChar char="-"/>
            </a:pPr>
            <a:r>
              <a:rPr lang="nl-BE" dirty="0"/>
              <a:t>Account gekoppeld aan lidnummer: een ‘must’</a:t>
            </a:r>
          </a:p>
          <a:p>
            <a:pPr>
              <a:buFontTx/>
              <a:buChar char="-"/>
            </a:pPr>
            <a:endParaRPr lang="nl-BE" dirty="0"/>
          </a:p>
          <a:p>
            <a:pPr>
              <a:buFontTx/>
              <a:buChar char="-"/>
            </a:pPr>
            <a:r>
              <a:rPr lang="nl-BE" dirty="0"/>
              <a:t>Voorbereidend werk</a:t>
            </a:r>
          </a:p>
          <a:p>
            <a:pPr>
              <a:buFontTx/>
              <a:buChar char="-"/>
            </a:pPr>
            <a:endParaRPr lang="nl-BE" dirty="0"/>
          </a:p>
          <a:p>
            <a:pPr>
              <a:buFontTx/>
              <a:buChar char="-"/>
            </a:pPr>
            <a:r>
              <a:rPr lang="nl-BE" sz="3600" b="1" dirty="0">
                <a:solidFill>
                  <a:srgbClr val="FF0000"/>
                </a:solidFill>
              </a:rPr>
              <a:t>Opstart wedstrijd</a:t>
            </a:r>
          </a:p>
          <a:p>
            <a:pPr>
              <a:buFontTx/>
              <a:buChar char="-"/>
            </a:pPr>
            <a:endParaRPr lang="nl-BE" dirty="0"/>
          </a:p>
          <a:p>
            <a:pPr>
              <a:buFontTx/>
              <a:buChar char="-"/>
            </a:pPr>
            <a:r>
              <a:rPr lang="nl-BE" dirty="0"/>
              <a:t>De wedstrijd zelf</a:t>
            </a:r>
          </a:p>
          <a:p>
            <a:pPr>
              <a:buFontTx/>
              <a:buChar char="-"/>
            </a:pPr>
            <a:endParaRPr lang="nl-BE" dirty="0"/>
          </a:p>
          <a:p>
            <a:pPr>
              <a:buFontTx/>
              <a:buChar char="-"/>
            </a:pPr>
            <a:r>
              <a:rPr lang="nl-BE" dirty="0"/>
              <a:t>Wedstrijd afsluiten</a:t>
            </a:r>
          </a:p>
          <a:p>
            <a:pPr>
              <a:buFontTx/>
              <a:buChar char="-"/>
            </a:pPr>
            <a:endParaRPr lang="nl-BE" dirty="0"/>
          </a:p>
          <a:p>
            <a:pPr>
              <a:buFontTx/>
              <a:buChar char="-"/>
            </a:pPr>
            <a:r>
              <a:rPr lang="nl-BE" dirty="0"/>
              <a:t>Verslag na de wedstrijd</a:t>
            </a:r>
            <a:endParaRPr lang="en-US" sz="2000" dirty="0"/>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45</a:t>
            </a:fld>
            <a:endParaRPr lang="nl-BE"/>
          </a:p>
        </p:txBody>
      </p:sp>
    </p:spTree>
    <p:extLst>
      <p:ext uri="{BB962C8B-B14F-4D97-AF65-F5344CB8AC3E}">
        <p14:creationId xmlns:p14="http://schemas.microsoft.com/office/powerpoint/2010/main" val="3162330855"/>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t>Het DWF aan tafel: wie doet wat?</a:t>
            </a:r>
          </a:p>
        </p:txBody>
      </p:sp>
      <p:sp>
        <p:nvSpPr>
          <p:cNvPr id="3" name="Tijdelijke aanduiding voor inhoud 2"/>
          <p:cNvSpPr>
            <a:spLocks noGrp="1"/>
          </p:cNvSpPr>
          <p:nvPr>
            <p:ph idx="1"/>
          </p:nvPr>
        </p:nvSpPr>
        <p:spPr>
          <a:xfrm>
            <a:off x="838200" y="1507067"/>
            <a:ext cx="10515600" cy="4669896"/>
          </a:xfrm>
        </p:spPr>
        <p:txBody>
          <a:bodyPr>
            <a:normAutofit/>
          </a:bodyPr>
          <a:lstStyle/>
          <a:p>
            <a:r>
              <a:rPr lang="nl-BE" dirty="0"/>
              <a:t>De tablet wordt ‘bediend’ door de uitploeg  </a:t>
            </a:r>
            <a:r>
              <a:rPr lang="nl-BE" sz="2400" i="1" u="sng" dirty="0"/>
              <a:t>Opm</a:t>
            </a:r>
            <a:r>
              <a:rPr lang="nl-BE" sz="2400" i="1" dirty="0"/>
              <a:t>.: veel clubs (ook wij) werken met tablets; sommige werken met (oude) pc’s; sommige met </a:t>
            </a:r>
            <a:r>
              <a:rPr lang="nl-BE" sz="2400" i="1" dirty="0" err="1"/>
              <a:t>touch</a:t>
            </a:r>
            <a:r>
              <a:rPr lang="nl-BE" sz="2400" i="1" dirty="0"/>
              <a:t> screen, andere met muis.     </a:t>
            </a:r>
          </a:p>
          <a:p>
            <a:r>
              <a:rPr lang="nl-BE" dirty="0"/>
              <a:t>Opstarten gebeurt na inloggen. Inloggen kan zowel door iemand van de thuisploeg als van de </a:t>
            </a:r>
            <a:r>
              <a:rPr lang="nl-BE" dirty="0" err="1"/>
              <a:t>uit-ploeg</a:t>
            </a:r>
            <a:r>
              <a:rPr lang="nl-BE" dirty="0"/>
              <a:t>. Eens er ingelogd is door iemand, kunnen beide – elk in hun ‘veld’ - dingen doen (spelers toevoegen, rugnummers wijzigen enz.). Het is dus niet nodig dat er ingelogd wordt vanuit beide clubs. </a:t>
            </a:r>
          </a:p>
          <a:p>
            <a:r>
              <a:rPr lang="nl-BE" sz="2400" i="1" u="sng" dirty="0"/>
              <a:t>Opm</a:t>
            </a:r>
            <a:r>
              <a:rPr lang="nl-BE" sz="2400" i="1" dirty="0"/>
              <a:t>.: iemand die een account heeft van een ‘externe’ club (= een andere dan de wedstrijdploegen) kan niet inloggen, maar kan wel in ‘eigen’ veld dingen doen na inloggen door iemand met account van de andere spelende ploeg.</a:t>
            </a:r>
          </a:p>
          <a:p>
            <a:endParaRPr lang="nl-BE" dirty="0"/>
          </a:p>
          <a:p>
            <a:endParaRPr lang="nl-BE" dirty="0"/>
          </a:p>
          <a:p>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46</a:t>
            </a:fld>
            <a:endParaRPr lang="nl-BE"/>
          </a:p>
        </p:txBody>
      </p:sp>
    </p:spTree>
    <p:extLst>
      <p:ext uri="{BB962C8B-B14F-4D97-AF65-F5344CB8AC3E}">
        <p14:creationId xmlns:p14="http://schemas.microsoft.com/office/powerpoint/2010/main" val="33004880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871008"/>
          </a:xfrm>
        </p:spPr>
        <p:txBody>
          <a:bodyPr>
            <a:noAutofit/>
          </a:bodyPr>
          <a:lstStyle/>
          <a:p>
            <a:r>
              <a:rPr lang="nl-BE" sz="3600" dirty="0"/>
              <a:t>Je </a:t>
            </a:r>
            <a:r>
              <a:rPr lang="nl-BE" sz="3600" dirty="0" smtClean="0"/>
              <a:t>(of iemand van de andere ploeg) start </a:t>
            </a:r>
            <a:r>
              <a:rPr lang="nl-BE" sz="3600" dirty="0"/>
              <a:t>met de herhaling van de stappen vanaf inloggen etc. (zoals bij voorbereiden) tot je bij onderstaand scherm komt  </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47</a:t>
            </a:fld>
            <a:endParaRPr lang="nl-BE"/>
          </a:p>
        </p:txBody>
      </p:sp>
      <p:pic>
        <p:nvPicPr>
          <p:cNvPr id="5" name="Tijdelijke aanduiding voor inhoud 4"/>
          <p:cNvPicPr>
            <a:picLocks noGrp="1"/>
          </p:cNvPicPr>
          <p:nvPr>
            <p:ph idx="1"/>
          </p:nvPr>
        </p:nvPicPr>
        <p:blipFill rotWithShape="1">
          <a:blip r:embed="rId2"/>
          <a:srcRect l="7110" t="14260" r="13524" b="7413"/>
          <a:stretch/>
        </p:blipFill>
        <p:spPr bwMode="auto">
          <a:xfrm>
            <a:off x="4128655" y="2225964"/>
            <a:ext cx="5641878" cy="406609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961890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871008"/>
          </a:xfrm>
        </p:spPr>
        <p:txBody>
          <a:bodyPr>
            <a:normAutofit fontScale="90000"/>
          </a:bodyPr>
          <a:lstStyle/>
          <a:p>
            <a:r>
              <a:rPr lang="nl-BE" dirty="0"/>
              <a:t>Je kan (zoals bij de voorbereiding) klikken op je ploeg (of op officials) om nog gegevens aan te passen, indien nodig (klik altijd in rij bovenaan)</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48</a:t>
            </a:fld>
            <a:endParaRPr lang="nl-BE"/>
          </a:p>
        </p:txBody>
      </p:sp>
      <p:pic>
        <p:nvPicPr>
          <p:cNvPr id="5" name="Tijdelijke aanduiding voor inhoud 4"/>
          <p:cNvPicPr>
            <a:picLocks noGrp="1"/>
          </p:cNvPicPr>
          <p:nvPr>
            <p:ph idx="1"/>
          </p:nvPr>
        </p:nvPicPr>
        <p:blipFill rotWithShape="1">
          <a:blip r:embed="rId2"/>
          <a:srcRect l="7110" t="14260" r="13524" b="7413"/>
          <a:stretch/>
        </p:blipFill>
        <p:spPr bwMode="auto">
          <a:xfrm>
            <a:off x="3420534" y="1837267"/>
            <a:ext cx="5774266" cy="3917950"/>
          </a:xfrm>
          <a:prstGeom prst="rect">
            <a:avLst/>
          </a:prstGeom>
          <a:ln>
            <a:noFill/>
          </a:ln>
          <a:extLst>
            <a:ext uri="{53640926-AAD7-44D8-BBD7-CCE9431645EC}">
              <a14:shadowObscured xmlns:a14="http://schemas.microsoft.com/office/drawing/2010/main"/>
            </a:ext>
          </a:extLst>
        </p:spPr>
      </p:pic>
      <p:sp>
        <p:nvSpPr>
          <p:cNvPr id="3" name="Ovaal 2"/>
          <p:cNvSpPr/>
          <p:nvPr/>
        </p:nvSpPr>
        <p:spPr>
          <a:xfrm>
            <a:off x="5520265" y="1676401"/>
            <a:ext cx="948267" cy="94826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Ovaal 5"/>
          <p:cNvSpPr/>
          <p:nvPr/>
        </p:nvSpPr>
        <p:spPr>
          <a:xfrm>
            <a:off x="6468532" y="1837267"/>
            <a:ext cx="728135" cy="5842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8738439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871008"/>
          </a:xfrm>
        </p:spPr>
        <p:txBody>
          <a:bodyPr>
            <a:normAutofit fontScale="90000"/>
          </a:bodyPr>
          <a:lstStyle/>
          <a:p>
            <a:r>
              <a:rPr lang="nl-BE" dirty="0" smtClean="0"/>
              <a:t>            invoeren scheidsrechters</a:t>
            </a:r>
            <a:br>
              <a:rPr lang="nl-BE" dirty="0" smtClean="0"/>
            </a:br>
            <a:r>
              <a:rPr lang="nl-BE" dirty="0" smtClean="0"/>
              <a:t>     </a:t>
            </a:r>
            <a:r>
              <a:rPr lang="nl-BE" sz="3600" b="1" dirty="0" smtClean="0"/>
              <a:t>Vanaf nu doet de scheidsrechter bijkomende dingen</a:t>
            </a:r>
            <a:endParaRPr lang="nl-BE" sz="3600" b="1"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49</a:t>
            </a:fld>
            <a:endParaRPr lang="nl-BE"/>
          </a:p>
        </p:txBody>
      </p:sp>
      <p:sp>
        <p:nvSpPr>
          <p:cNvPr id="6" name="Ovaal 5"/>
          <p:cNvSpPr/>
          <p:nvPr/>
        </p:nvSpPr>
        <p:spPr>
          <a:xfrm>
            <a:off x="9618132" y="2333400"/>
            <a:ext cx="728135" cy="5842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Tijdelijke aanduiding voor inhoud 8"/>
          <p:cNvPicPr>
            <a:picLocks noGrp="1" noChangeAspect="1"/>
          </p:cNvPicPr>
          <p:nvPr>
            <p:ph idx="1"/>
          </p:nvPr>
        </p:nvPicPr>
        <p:blipFill>
          <a:blip r:embed="rId2"/>
          <a:stretch>
            <a:fillRect/>
          </a:stretch>
        </p:blipFill>
        <p:spPr>
          <a:xfrm>
            <a:off x="6096000" y="2333400"/>
            <a:ext cx="4665133" cy="3686398"/>
          </a:xfrm>
          <a:prstGeom prst="rect">
            <a:avLst/>
          </a:prstGeom>
        </p:spPr>
      </p:pic>
      <p:sp>
        <p:nvSpPr>
          <p:cNvPr id="10" name="Tekstvak 9"/>
          <p:cNvSpPr txBox="1"/>
          <p:nvPr/>
        </p:nvSpPr>
        <p:spPr>
          <a:xfrm>
            <a:off x="558800" y="2333400"/>
            <a:ext cx="5122334" cy="2677656"/>
          </a:xfrm>
          <a:prstGeom prst="rect">
            <a:avLst/>
          </a:prstGeom>
          <a:noFill/>
        </p:spPr>
        <p:txBody>
          <a:bodyPr wrap="square" rtlCol="0">
            <a:spAutoFit/>
          </a:bodyPr>
          <a:lstStyle/>
          <a:p>
            <a:pPr marL="285750" indent="-285750">
              <a:buFontTx/>
              <a:buChar char="-"/>
            </a:pPr>
            <a:r>
              <a:rPr lang="nl-BE" sz="2400" b="1" dirty="0" smtClean="0"/>
              <a:t>BVL-scheidsrechters</a:t>
            </a:r>
            <a:r>
              <a:rPr lang="nl-BE" sz="2400" dirty="0" smtClean="0"/>
              <a:t>:</a:t>
            </a:r>
          </a:p>
          <a:p>
            <a:r>
              <a:rPr lang="nl-BE" sz="2400" dirty="0"/>
              <a:t> </a:t>
            </a:r>
            <a:r>
              <a:rPr lang="nl-BE" sz="2400" dirty="0" smtClean="0"/>
              <a:t>   namen verschijnen automatisch </a:t>
            </a:r>
          </a:p>
          <a:p>
            <a:endParaRPr lang="nl-BE" sz="2400" dirty="0"/>
          </a:p>
          <a:p>
            <a:endParaRPr lang="nl-BE" sz="2400" dirty="0" smtClean="0"/>
          </a:p>
          <a:p>
            <a:pPr marL="285750" indent="-285750">
              <a:buFontTx/>
              <a:buChar char="-"/>
            </a:pPr>
            <a:r>
              <a:rPr lang="nl-BE" sz="2400" b="1" dirty="0" smtClean="0"/>
              <a:t>Onze </a:t>
            </a:r>
            <a:r>
              <a:rPr lang="nl-BE" sz="2400" b="1" dirty="0" err="1" smtClean="0"/>
              <a:t>youth</a:t>
            </a:r>
            <a:r>
              <a:rPr lang="nl-BE" sz="2400" b="1" dirty="0" smtClean="0"/>
              <a:t> officials</a:t>
            </a:r>
            <a:r>
              <a:rPr lang="nl-BE" sz="2400" dirty="0" smtClean="0"/>
              <a:t>:</a:t>
            </a:r>
          </a:p>
          <a:p>
            <a:r>
              <a:rPr lang="nl-BE" sz="2400" dirty="0"/>
              <a:t> </a:t>
            </a:r>
            <a:r>
              <a:rPr lang="nl-BE" sz="2400" dirty="0" smtClean="0"/>
              <a:t>    gewoon naam intikken</a:t>
            </a:r>
          </a:p>
          <a:p>
            <a:endParaRPr lang="nl-BE" sz="2400" dirty="0"/>
          </a:p>
        </p:txBody>
      </p:sp>
      <p:cxnSp>
        <p:nvCxnSpPr>
          <p:cNvPr id="12" name="Rechte verbindingslijn met pijl 11"/>
          <p:cNvCxnSpPr/>
          <p:nvPr/>
        </p:nvCxnSpPr>
        <p:spPr>
          <a:xfrm>
            <a:off x="5043055" y="3160698"/>
            <a:ext cx="1052945" cy="1225034"/>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p:cNvCxnSpPr/>
          <p:nvPr/>
        </p:nvCxnSpPr>
        <p:spPr>
          <a:xfrm>
            <a:off x="4193309" y="4257964"/>
            <a:ext cx="1902691" cy="48029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3610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684742"/>
          </a:xfrm>
        </p:spPr>
        <p:txBody>
          <a:bodyPr>
            <a:normAutofit fontScale="90000"/>
          </a:bodyPr>
          <a:lstStyle/>
          <a:p>
            <a:r>
              <a:rPr lang="nl-BE" sz="4000" dirty="0"/>
              <a:t>- </a:t>
            </a:r>
            <a:r>
              <a:rPr lang="nl-BE" sz="3100" dirty="0"/>
              <a:t>Klik nu op ‘</a:t>
            </a:r>
            <a:r>
              <a:rPr lang="nl-BE" sz="3100" b="1" dirty="0"/>
              <a:t>uitslag</a:t>
            </a:r>
            <a:r>
              <a:rPr lang="nl-BE" sz="3100" dirty="0"/>
              <a:t>’ (scherm vorige slide), dan verschijnt onderstaande</a:t>
            </a:r>
            <a:br>
              <a:rPr lang="nl-BE" sz="3100" dirty="0"/>
            </a:br>
            <a:r>
              <a:rPr lang="nl-BE" sz="3100" dirty="0"/>
              <a:t>- klik in dit nieuwe scherm op ‘</a:t>
            </a:r>
            <a:r>
              <a:rPr lang="nl-BE" sz="3100" b="1" dirty="0"/>
              <a:t>ga naar DWF</a:t>
            </a:r>
            <a:r>
              <a:rPr lang="nl-BE" sz="3100" dirty="0"/>
              <a:t>’</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50</a:t>
            </a:fld>
            <a:endParaRPr lang="nl-BE"/>
          </a:p>
        </p:txBody>
      </p:sp>
      <p:pic>
        <p:nvPicPr>
          <p:cNvPr id="5" name="Tijdelijke aanduiding voor inhoud 4"/>
          <p:cNvPicPr>
            <a:picLocks noGrp="1"/>
          </p:cNvPicPr>
          <p:nvPr>
            <p:ph idx="1"/>
          </p:nvPr>
        </p:nvPicPr>
        <p:blipFill rotWithShape="1">
          <a:blip r:embed="rId2"/>
          <a:srcRect l="4299" t="9920" r="19477" b="26633"/>
          <a:stretch/>
        </p:blipFill>
        <p:spPr bwMode="auto">
          <a:xfrm>
            <a:off x="2523066" y="1377950"/>
            <a:ext cx="6874058" cy="5127095"/>
          </a:xfrm>
          <a:prstGeom prst="rect">
            <a:avLst/>
          </a:prstGeom>
          <a:ln>
            <a:noFill/>
          </a:ln>
          <a:extLst>
            <a:ext uri="{53640926-AAD7-44D8-BBD7-CCE9431645EC}">
              <a14:shadowObscured xmlns:a14="http://schemas.microsoft.com/office/drawing/2010/main"/>
            </a:ext>
          </a:extLst>
        </p:spPr>
      </p:pic>
      <p:sp>
        <p:nvSpPr>
          <p:cNvPr id="6" name="Ovaal 5"/>
          <p:cNvSpPr/>
          <p:nvPr/>
        </p:nvSpPr>
        <p:spPr>
          <a:xfrm>
            <a:off x="6747933" y="2076185"/>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Ovaal 6"/>
          <p:cNvSpPr/>
          <p:nvPr/>
        </p:nvSpPr>
        <p:spPr>
          <a:xfrm>
            <a:off x="5672667" y="5258594"/>
            <a:ext cx="2675465"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4282434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je komt nu in dit scherm</a:t>
            </a:r>
            <a:br>
              <a:rPr lang="nl-BE" dirty="0"/>
            </a:br>
            <a:r>
              <a:rPr lang="nl-BE" dirty="0"/>
              <a:t>klik daar op bv. </a:t>
            </a:r>
            <a:r>
              <a:rPr lang="nl-BE" dirty="0" err="1"/>
              <a:t>Notre</a:t>
            </a:r>
            <a:r>
              <a:rPr lang="nl-BE" dirty="0"/>
              <a:t> Dame (blauw)</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51</a:t>
            </a:fld>
            <a:endParaRPr lang="nl-BE"/>
          </a:p>
        </p:txBody>
      </p:sp>
      <p:pic>
        <p:nvPicPr>
          <p:cNvPr id="5" name="Tijdelijke aanduiding voor inhoud 4"/>
          <p:cNvPicPr>
            <a:picLocks noGrp="1"/>
          </p:cNvPicPr>
          <p:nvPr>
            <p:ph idx="1"/>
          </p:nvPr>
        </p:nvPicPr>
        <p:blipFill rotWithShape="1">
          <a:blip r:embed="rId2"/>
          <a:srcRect l="3142" t="-207" r="6085" b="42546"/>
          <a:stretch/>
        </p:blipFill>
        <p:spPr bwMode="auto">
          <a:xfrm>
            <a:off x="1814683" y="1825625"/>
            <a:ext cx="8562633" cy="4351338"/>
          </a:xfrm>
          <a:prstGeom prst="rect">
            <a:avLst/>
          </a:prstGeom>
          <a:ln>
            <a:noFill/>
          </a:ln>
          <a:extLst>
            <a:ext uri="{53640926-AAD7-44D8-BBD7-CCE9431645EC}">
              <a14:shadowObscured xmlns:a14="http://schemas.microsoft.com/office/drawing/2010/main"/>
            </a:ext>
          </a:extLst>
        </p:spPr>
      </p:pic>
      <p:sp>
        <p:nvSpPr>
          <p:cNvPr id="6" name="Ovaal 5"/>
          <p:cNvSpPr/>
          <p:nvPr/>
        </p:nvSpPr>
        <p:spPr>
          <a:xfrm>
            <a:off x="5266267" y="2465653"/>
            <a:ext cx="2074333"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31721721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a:t>je krijgt dan dit scherm (bovenste deel)</a:t>
            </a:r>
            <a:br>
              <a:rPr lang="nl-BE" dirty="0"/>
            </a:br>
            <a:r>
              <a:rPr lang="nl-BE" sz="2800" i="1" u="sng" dirty="0"/>
              <a:t>opm.</a:t>
            </a:r>
            <a:r>
              <a:rPr lang="nl-BE" sz="2800" i="1" dirty="0"/>
              <a:t>: </a:t>
            </a:r>
            <a:r>
              <a:rPr lang="nl-BE" sz="2800" i="1" u="sng" dirty="0"/>
              <a:t>foto</a:t>
            </a:r>
            <a:r>
              <a:rPr lang="nl-BE" sz="2800" i="1" dirty="0"/>
              <a:t> enkel indien via e-ID ingeladen (dan </a:t>
            </a:r>
            <a:r>
              <a:rPr lang="nl-BE" sz="2800" i="1" u="sng" dirty="0"/>
              <a:t>geen ID-kaart nodig</a:t>
            </a:r>
            <a:r>
              <a:rPr lang="nl-BE" sz="2800" i="1" dirty="0"/>
              <a:t>)</a:t>
            </a:r>
            <a:br>
              <a:rPr lang="nl-BE" sz="2800" i="1" dirty="0"/>
            </a:br>
            <a:r>
              <a:rPr lang="nl-BE" sz="2800" i="1" u="sng" dirty="0"/>
              <a:t>opm</a:t>
            </a:r>
            <a:r>
              <a:rPr lang="nl-BE" sz="2800" i="1" dirty="0"/>
              <a:t>.: men kan ook zien of </a:t>
            </a:r>
            <a:r>
              <a:rPr lang="nl-BE" sz="2800" i="1" u="sng" dirty="0"/>
              <a:t>medische fiche </a:t>
            </a:r>
            <a:r>
              <a:rPr lang="nl-BE" sz="2800" i="1" dirty="0"/>
              <a:t>in orde is</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52</a:t>
            </a:fld>
            <a:endParaRPr lang="nl-BE"/>
          </a:p>
        </p:txBody>
      </p:sp>
      <p:pic>
        <p:nvPicPr>
          <p:cNvPr id="5" name="Tijdelijke aanduiding voor inhoud 4"/>
          <p:cNvPicPr>
            <a:picLocks noGrp="1"/>
          </p:cNvPicPr>
          <p:nvPr>
            <p:ph idx="1"/>
          </p:nvPr>
        </p:nvPicPr>
        <p:blipFill rotWithShape="1">
          <a:blip r:embed="rId2"/>
          <a:srcRect t="10747" b="2865"/>
          <a:stretch/>
        </p:blipFill>
        <p:spPr bwMode="auto">
          <a:xfrm>
            <a:off x="2947894" y="2187574"/>
            <a:ext cx="6296212" cy="4351338"/>
          </a:xfrm>
          <a:prstGeom prst="rect">
            <a:avLst/>
          </a:prstGeom>
          <a:ln>
            <a:noFill/>
          </a:ln>
          <a:extLst>
            <a:ext uri="{53640926-AAD7-44D8-BBD7-CCE9431645EC}">
              <a14:shadowObscured xmlns:a14="http://schemas.microsoft.com/office/drawing/2010/main"/>
            </a:ext>
          </a:extLst>
        </p:spPr>
      </p:pic>
      <p:cxnSp>
        <p:nvCxnSpPr>
          <p:cNvPr id="6" name="Rechte verbindingslijn met pijl 5"/>
          <p:cNvCxnSpPr/>
          <p:nvPr/>
        </p:nvCxnSpPr>
        <p:spPr>
          <a:xfrm flipH="1">
            <a:off x="5401733" y="1371600"/>
            <a:ext cx="2523067" cy="20320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Rechte verbindingslijn met pijl 8"/>
          <p:cNvCxnSpPr/>
          <p:nvPr/>
        </p:nvCxnSpPr>
        <p:spPr>
          <a:xfrm>
            <a:off x="5892800" y="1690688"/>
            <a:ext cx="1896533" cy="115173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9810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BE" sz="3200" dirty="0"/>
              <a:t>- idem, maar onderste deel, met naast de coach een ‘nee’ met een slotje … … hij moet nog iets doen (starters) … cf. later</a:t>
            </a:r>
            <a:br>
              <a:rPr lang="nl-BE" sz="3200" dirty="0"/>
            </a:br>
            <a:r>
              <a:rPr lang="nl-BE" sz="3200" dirty="0"/>
              <a:t>- </a:t>
            </a:r>
            <a:r>
              <a:rPr lang="nl-BE" sz="3200" b="1" dirty="0"/>
              <a:t>scheidsrechter voert nu zijn controle op de gegevens uit </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53</a:t>
            </a:fld>
            <a:endParaRPr lang="nl-BE"/>
          </a:p>
        </p:txBody>
      </p:sp>
      <p:pic>
        <p:nvPicPr>
          <p:cNvPr id="5" name="Tijdelijke aanduiding voor inhoud 4"/>
          <p:cNvPicPr>
            <a:picLocks noGrp="1"/>
          </p:cNvPicPr>
          <p:nvPr>
            <p:ph idx="1"/>
          </p:nvPr>
        </p:nvPicPr>
        <p:blipFill rotWithShape="1">
          <a:blip r:embed="rId2"/>
          <a:srcRect t="9920" b="6172"/>
          <a:stretch/>
        </p:blipFill>
        <p:spPr bwMode="auto">
          <a:xfrm>
            <a:off x="3142715" y="2187574"/>
            <a:ext cx="6482304" cy="4351338"/>
          </a:xfrm>
          <a:prstGeom prst="rect">
            <a:avLst/>
          </a:prstGeom>
          <a:ln>
            <a:noFill/>
          </a:ln>
          <a:extLst>
            <a:ext uri="{53640926-AAD7-44D8-BBD7-CCE9431645EC}">
              <a14:shadowObscured xmlns:a14="http://schemas.microsoft.com/office/drawing/2010/main"/>
            </a:ext>
          </a:extLst>
        </p:spPr>
      </p:pic>
      <p:cxnSp>
        <p:nvCxnSpPr>
          <p:cNvPr id="6" name="Rechte verbindingslijn met pijl 5"/>
          <p:cNvCxnSpPr/>
          <p:nvPr/>
        </p:nvCxnSpPr>
        <p:spPr>
          <a:xfrm flipV="1">
            <a:off x="1845733" y="4521202"/>
            <a:ext cx="2372248" cy="27093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8" name="Afbeelding 7"/>
          <p:cNvPicPr>
            <a:picLocks noChangeAspect="1"/>
          </p:cNvPicPr>
          <p:nvPr/>
        </p:nvPicPr>
        <p:blipFill>
          <a:blip r:embed="rId3"/>
          <a:stretch>
            <a:fillRect/>
          </a:stretch>
        </p:blipFill>
        <p:spPr>
          <a:xfrm>
            <a:off x="757767" y="3587051"/>
            <a:ext cx="1312333" cy="1552384"/>
          </a:xfrm>
          <a:prstGeom prst="rect">
            <a:avLst/>
          </a:prstGeom>
        </p:spPr>
      </p:pic>
    </p:spTree>
    <p:extLst>
      <p:ext uri="{BB962C8B-B14F-4D97-AF65-F5344CB8AC3E}">
        <p14:creationId xmlns:p14="http://schemas.microsoft.com/office/powerpoint/2010/main" val="34118867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sz="3600" dirty="0"/>
              <a:t>- klikken op ‘</a:t>
            </a:r>
            <a:r>
              <a:rPr lang="nl-BE" sz="3600" u="sng" dirty="0"/>
              <a:t>officials</a:t>
            </a:r>
            <a:r>
              <a:rPr lang="nl-BE" sz="3600" dirty="0"/>
              <a:t>’ levert onderstaande</a:t>
            </a:r>
            <a:br>
              <a:rPr lang="nl-BE" sz="3600" dirty="0"/>
            </a:br>
            <a:r>
              <a:rPr lang="nl-BE" sz="3600" dirty="0"/>
              <a:t>- reiskost/vergoeding van scheidsrechters zichtbaar (zij brachten die eerder dan wel nu in)</a:t>
            </a:r>
            <a:br>
              <a:rPr lang="nl-BE" sz="3600" dirty="0"/>
            </a:br>
            <a:endParaRPr lang="nl-BE" sz="3600"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54</a:t>
            </a:fld>
            <a:endParaRPr lang="nl-BE"/>
          </a:p>
        </p:txBody>
      </p:sp>
      <p:pic>
        <p:nvPicPr>
          <p:cNvPr id="5" name="Tijdelijke aanduiding voor inhoud 4"/>
          <p:cNvPicPr>
            <a:picLocks noGrp="1"/>
          </p:cNvPicPr>
          <p:nvPr>
            <p:ph idx="1"/>
          </p:nvPr>
        </p:nvPicPr>
        <p:blipFill rotWithShape="1">
          <a:blip r:embed="rId2"/>
          <a:srcRect l="827" t="10333" r="1951" b="4519"/>
          <a:stretch/>
        </p:blipFill>
        <p:spPr bwMode="auto">
          <a:xfrm>
            <a:off x="2990776" y="1825625"/>
            <a:ext cx="6210448" cy="4351338"/>
          </a:xfrm>
          <a:prstGeom prst="rect">
            <a:avLst/>
          </a:prstGeom>
          <a:ln>
            <a:noFill/>
          </a:ln>
          <a:extLst>
            <a:ext uri="{53640926-AAD7-44D8-BBD7-CCE9431645EC}">
              <a14:shadowObscured xmlns:a14="http://schemas.microsoft.com/office/drawing/2010/main"/>
            </a:ext>
          </a:extLst>
        </p:spPr>
      </p:pic>
      <p:sp>
        <p:nvSpPr>
          <p:cNvPr id="6" name="Ovaal 5"/>
          <p:cNvSpPr/>
          <p:nvPr/>
        </p:nvSpPr>
        <p:spPr>
          <a:xfrm>
            <a:off x="6434667" y="1646237"/>
            <a:ext cx="1981200" cy="636587"/>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7" name="Rechte verbindingslijn met pijl 6"/>
          <p:cNvCxnSpPr>
            <a:stCxn id="12" idx="3"/>
          </p:cNvCxnSpPr>
          <p:nvPr/>
        </p:nvCxnSpPr>
        <p:spPr>
          <a:xfrm flipV="1">
            <a:off x="2325122" y="2573868"/>
            <a:ext cx="4109545" cy="36160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Rechte verbindingslijn met pijl 8"/>
          <p:cNvCxnSpPr>
            <a:stCxn id="15" idx="3"/>
          </p:cNvCxnSpPr>
          <p:nvPr/>
        </p:nvCxnSpPr>
        <p:spPr>
          <a:xfrm flipV="1">
            <a:off x="2372122" y="2573868"/>
            <a:ext cx="5027745" cy="195334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Tekstvak 11"/>
          <p:cNvSpPr txBox="1"/>
          <p:nvPr/>
        </p:nvSpPr>
        <p:spPr>
          <a:xfrm>
            <a:off x="589390" y="2673866"/>
            <a:ext cx="1735732" cy="523220"/>
          </a:xfrm>
          <a:prstGeom prst="rect">
            <a:avLst/>
          </a:prstGeom>
          <a:noFill/>
        </p:spPr>
        <p:txBody>
          <a:bodyPr wrap="none" rtlCol="0">
            <a:spAutoFit/>
          </a:bodyPr>
          <a:lstStyle/>
          <a:p>
            <a:r>
              <a:rPr lang="nl-BE" sz="2800" dirty="0"/>
              <a:t>Reiskosten</a:t>
            </a:r>
          </a:p>
        </p:txBody>
      </p:sp>
      <p:sp>
        <p:nvSpPr>
          <p:cNvPr id="15" name="Tekstvak 14"/>
          <p:cNvSpPr txBox="1"/>
          <p:nvPr/>
        </p:nvSpPr>
        <p:spPr>
          <a:xfrm>
            <a:off x="542390" y="4265599"/>
            <a:ext cx="1829732" cy="523220"/>
          </a:xfrm>
          <a:prstGeom prst="rect">
            <a:avLst/>
          </a:prstGeom>
          <a:noFill/>
        </p:spPr>
        <p:txBody>
          <a:bodyPr wrap="none" rtlCol="0">
            <a:spAutoFit/>
          </a:bodyPr>
          <a:lstStyle/>
          <a:p>
            <a:r>
              <a:rPr lang="nl-BE" sz="2800" dirty="0"/>
              <a:t>Vergoeding</a:t>
            </a:r>
          </a:p>
        </p:txBody>
      </p:sp>
    </p:spTree>
    <p:extLst>
      <p:ext uri="{BB962C8B-B14F-4D97-AF65-F5344CB8AC3E}">
        <p14:creationId xmlns:p14="http://schemas.microsoft.com/office/powerpoint/2010/main" val="17218721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558958" y="111125"/>
            <a:ext cx="7832934" cy="1032859"/>
          </a:xfrm>
        </p:spPr>
        <p:txBody>
          <a:bodyPr>
            <a:normAutofit fontScale="90000"/>
          </a:bodyPr>
          <a:lstStyle/>
          <a:p>
            <a:r>
              <a:rPr lang="nl-BE" sz="3600" b="1" dirty="0"/>
              <a:t>De coach </a:t>
            </a:r>
            <a:r>
              <a:rPr lang="nl-BE" sz="3600" dirty="0"/>
              <a:t>moet nu </a:t>
            </a:r>
            <a:r>
              <a:rPr lang="nl-BE" sz="3600" b="1" dirty="0"/>
              <a:t>de starters </a:t>
            </a:r>
            <a:r>
              <a:rPr lang="nl-BE" sz="3600" dirty="0"/>
              <a:t>aanduiden: </a:t>
            </a:r>
            <a:br>
              <a:rPr lang="nl-BE" sz="3600" dirty="0"/>
            </a:br>
            <a:r>
              <a:rPr lang="nl-BE" sz="3600" dirty="0"/>
              <a:t>via ‘</a:t>
            </a:r>
            <a:r>
              <a:rPr lang="nl-BE" sz="3600" b="1" dirty="0" err="1"/>
              <a:t>edit</a:t>
            </a:r>
            <a:r>
              <a:rPr lang="nl-BE" sz="3600" dirty="0"/>
              <a:t>’ bij betrokken spelers en dan </a:t>
            </a:r>
            <a:r>
              <a:rPr lang="nl-BE" sz="3600" dirty="0" smtClean="0"/>
              <a:t>invullen</a:t>
            </a:r>
            <a:br>
              <a:rPr lang="nl-BE" sz="3600" dirty="0" smtClean="0"/>
            </a:br>
            <a:r>
              <a:rPr lang="nl-BE" sz="3600" dirty="0" smtClean="0"/>
              <a:t>of door op ‘</a:t>
            </a:r>
            <a:r>
              <a:rPr lang="nl-BE" sz="3600" b="1" dirty="0" smtClean="0"/>
              <a:t>nee</a:t>
            </a:r>
            <a:r>
              <a:rPr lang="nl-BE" sz="3600" dirty="0" smtClean="0"/>
              <a:t>’ te klikken (kolom: 1</a:t>
            </a:r>
            <a:r>
              <a:rPr lang="nl-BE" sz="3600" baseline="30000" dirty="0" smtClean="0"/>
              <a:t>ste</a:t>
            </a:r>
            <a:r>
              <a:rPr lang="nl-BE" sz="3600" dirty="0" smtClean="0"/>
              <a:t> vijf)</a:t>
            </a:r>
            <a:endParaRPr lang="en-US" sz="3600" dirty="0"/>
          </a:p>
        </p:txBody>
      </p:sp>
      <p:pic>
        <p:nvPicPr>
          <p:cNvPr id="2" name="Picture 1"/>
          <p:cNvPicPr>
            <a:picLocks noChangeAspect="1"/>
          </p:cNvPicPr>
          <p:nvPr/>
        </p:nvPicPr>
        <p:blipFill>
          <a:blip r:embed="rId3"/>
          <a:stretch>
            <a:fillRect/>
          </a:stretch>
        </p:blipFill>
        <p:spPr>
          <a:xfrm>
            <a:off x="1556894" y="2008080"/>
            <a:ext cx="9078211" cy="3725176"/>
          </a:xfrm>
          <a:prstGeom prst="rect">
            <a:avLst/>
          </a:prstGeom>
        </p:spPr>
      </p:pic>
      <p:sp>
        <p:nvSpPr>
          <p:cNvPr id="3" name="Oval 2"/>
          <p:cNvSpPr/>
          <p:nvPr/>
        </p:nvSpPr>
        <p:spPr>
          <a:xfrm>
            <a:off x="10011470" y="4047092"/>
            <a:ext cx="432048"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flipV="1">
            <a:off x="5303912" y="3356992"/>
            <a:ext cx="4608512" cy="86409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Content Placeholder 4"/>
          <p:cNvSpPr txBox="1">
            <a:spLocks/>
          </p:cNvSpPr>
          <p:nvPr/>
        </p:nvSpPr>
        <p:spPr>
          <a:xfrm>
            <a:off x="1981200" y="5733256"/>
            <a:ext cx="8229600" cy="11247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1600" dirty="0"/>
          </a:p>
        </p:txBody>
      </p:sp>
      <p:cxnSp>
        <p:nvCxnSpPr>
          <p:cNvPr id="9" name="Straight Arrow Connector 10"/>
          <p:cNvCxnSpPr/>
          <p:nvPr/>
        </p:nvCxnSpPr>
        <p:spPr>
          <a:xfrm flipH="1">
            <a:off x="3335867" y="1255109"/>
            <a:ext cx="626534" cy="18291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481906"/>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smtClean="0"/>
              <a:t>De </a:t>
            </a:r>
            <a:r>
              <a:rPr lang="nl-BE" dirty="0"/>
              <a:t>coach geeft dan zijn ‘</a:t>
            </a:r>
            <a:r>
              <a:rPr lang="nl-BE" u="sng" dirty="0"/>
              <a:t>akkoord</a:t>
            </a:r>
            <a:r>
              <a:rPr lang="nl-BE" dirty="0" smtClean="0"/>
              <a:t>’ via drukken op ‘nee’ (naast slotje). ‘Nee’ wordt </a:t>
            </a:r>
            <a:r>
              <a:rPr lang="nl-BE" dirty="0"/>
              <a:t>vervangen door ‘ja’ met een slotje!</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56</a:t>
            </a:fld>
            <a:endParaRPr lang="nl-BE"/>
          </a:p>
        </p:txBody>
      </p:sp>
      <p:pic>
        <p:nvPicPr>
          <p:cNvPr id="5" name="Picture 36"/>
          <p:cNvPicPr>
            <a:picLocks noGrp="1"/>
          </p:cNvPicPr>
          <p:nvPr>
            <p:ph idx="1"/>
          </p:nvPr>
        </p:nvPicPr>
        <p:blipFill>
          <a:blip r:embed="rId2"/>
          <a:stretch>
            <a:fillRect/>
          </a:stretch>
        </p:blipFill>
        <p:spPr>
          <a:xfrm>
            <a:off x="2937428" y="1825625"/>
            <a:ext cx="6317143" cy="4351338"/>
          </a:xfrm>
          <a:prstGeom prst="rect">
            <a:avLst/>
          </a:prstGeom>
        </p:spPr>
      </p:pic>
      <p:sp>
        <p:nvSpPr>
          <p:cNvPr id="6" name="Ovaal 5"/>
          <p:cNvSpPr/>
          <p:nvPr/>
        </p:nvSpPr>
        <p:spPr>
          <a:xfrm>
            <a:off x="3547534" y="4226719"/>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Afbeelding 2"/>
          <p:cNvPicPr>
            <a:picLocks noChangeAspect="1"/>
          </p:cNvPicPr>
          <p:nvPr/>
        </p:nvPicPr>
        <p:blipFill>
          <a:blip r:embed="rId3"/>
          <a:stretch>
            <a:fillRect/>
          </a:stretch>
        </p:blipFill>
        <p:spPr>
          <a:xfrm>
            <a:off x="978013" y="4226719"/>
            <a:ext cx="983883" cy="1175014"/>
          </a:xfrm>
          <a:prstGeom prst="rect">
            <a:avLst/>
          </a:prstGeom>
        </p:spPr>
      </p:pic>
      <p:cxnSp>
        <p:nvCxnSpPr>
          <p:cNvPr id="9" name="Rechte verbindingslijn met pijl 8"/>
          <p:cNvCxnSpPr>
            <a:stCxn id="3" idx="3"/>
          </p:cNvCxnSpPr>
          <p:nvPr/>
        </p:nvCxnSpPr>
        <p:spPr>
          <a:xfrm>
            <a:off x="1961896" y="4814226"/>
            <a:ext cx="1585638" cy="1177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00785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82133" y="0"/>
            <a:ext cx="9695806"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529652" y="91885"/>
            <a:ext cx="7832934" cy="1032859"/>
          </a:xfrm>
        </p:spPr>
        <p:txBody>
          <a:bodyPr>
            <a:normAutofit/>
          </a:bodyPr>
          <a:lstStyle/>
          <a:p>
            <a:pPr algn="ctr"/>
            <a:r>
              <a:rPr lang="nl-BE" b="1" dirty="0"/>
              <a:t>BELANGRIJK!</a:t>
            </a:r>
            <a:endParaRPr lang="en-US" b="1" dirty="0"/>
          </a:p>
        </p:txBody>
      </p:sp>
      <p:pic>
        <p:nvPicPr>
          <p:cNvPr id="6" name="Picture 5"/>
          <p:cNvPicPr>
            <a:picLocks noChangeAspect="1"/>
          </p:cNvPicPr>
          <p:nvPr/>
        </p:nvPicPr>
        <p:blipFill>
          <a:blip r:embed="rId3"/>
          <a:stretch>
            <a:fillRect/>
          </a:stretch>
        </p:blipFill>
        <p:spPr>
          <a:xfrm>
            <a:off x="2343035" y="1597142"/>
            <a:ext cx="7580219" cy="4167772"/>
          </a:xfrm>
          <a:prstGeom prst="rect">
            <a:avLst/>
          </a:prstGeom>
        </p:spPr>
      </p:pic>
      <p:sp>
        <p:nvSpPr>
          <p:cNvPr id="2" name="Oval 1"/>
          <p:cNvSpPr/>
          <p:nvPr/>
        </p:nvSpPr>
        <p:spPr>
          <a:xfrm>
            <a:off x="3575720" y="5661248"/>
            <a:ext cx="1008112" cy="50405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stCxn id="2" idx="7"/>
          </p:cNvCxnSpPr>
          <p:nvPr/>
        </p:nvCxnSpPr>
        <p:spPr>
          <a:xfrm flipV="1">
            <a:off x="4436198" y="3933057"/>
            <a:ext cx="2019843" cy="180200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231904" y="5085184"/>
            <a:ext cx="5405264" cy="1656184"/>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Eens een coach van een team zich akkoord verklaard heeft kan dit niet teruggedraaid worden en is de selectie definitief! Dit is in overeenstemming met de reglementeringen maar niet alle coaches zijn zich hiervan bewust. De coaches geven hun akkoord </a:t>
            </a:r>
            <a:r>
              <a:rPr lang="nl-NL" dirty="0">
                <a:solidFill>
                  <a:srgbClr val="0070C0"/>
                </a:solidFill>
              </a:rPr>
              <a:t>NA</a:t>
            </a:r>
            <a:r>
              <a:rPr lang="nl-NL" dirty="0">
                <a:solidFill>
                  <a:schemeClr val="tx1"/>
                </a:solidFill>
              </a:rPr>
              <a:t> de controle door de scheidsrechter.</a:t>
            </a:r>
            <a:endParaRPr lang="en-US" dirty="0">
              <a:solidFill>
                <a:schemeClr val="tx1"/>
              </a:solidFill>
            </a:endParaRPr>
          </a:p>
        </p:txBody>
      </p:sp>
    </p:spTree>
    <p:extLst>
      <p:ext uri="{BB962C8B-B14F-4D97-AF65-F5344CB8AC3E}">
        <p14:creationId xmlns:p14="http://schemas.microsoft.com/office/powerpoint/2010/main" val="2571040732"/>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pPr marL="0" indent="0" algn="ctr">
              <a:buNone/>
            </a:pPr>
            <a:endParaRPr lang="nl-BE" dirty="0"/>
          </a:p>
          <a:p>
            <a:pPr marL="0" indent="0" algn="ctr">
              <a:buNone/>
            </a:pPr>
            <a:endParaRPr lang="nl-BE" dirty="0"/>
          </a:p>
          <a:p>
            <a:pPr marL="0" indent="0" algn="ctr">
              <a:buNone/>
            </a:pPr>
            <a:endParaRPr lang="nl-BE" dirty="0"/>
          </a:p>
          <a:p>
            <a:pPr marL="0" indent="0" algn="ctr">
              <a:buNone/>
            </a:pPr>
            <a:r>
              <a:rPr lang="nl-BE" sz="6600" dirty="0"/>
              <a:t>We zijn er bijna!!!!! </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58</a:t>
            </a:fld>
            <a:endParaRPr lang="nl-BE"/>
          </a:p>
        </p:txBody>
      </p:sp>
    </p:spTree>
    <p:extLst>
      <p:ext uri="{BB962C8B-B14F-4D97-AF65-F5344CB8AC3E}">
        <p14:creationId xmlns:p14="http://schemas.microsoft.com/office/powerpoint/2010/main" val="14472579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Nu klik je onderaan op ‘</a:t>
            </a:r>
            <a:r>
              <a:rPr lang="nl-BE" b="1" dirty="0"/>
              <a:t>Ga naar het formulier</a:t>
            </a:r>
            <a:r>
              <a:rPr lang="nl-BE" dirty="0" smtClean="0"/>
              <a:t>’</a:t>
            </a:r>
            <a:br>
              <a:rPr lang="nl-BE" dirty="0" smtClean="0"/>
            </a:br>
            <a:r>
              <a:rPr lang="nl-BE" dirty="0" smtClean="0"/>
              <a:t>(of eerst op </a:t>
            </a:r>
            <a:r>
              <a:rPr lang="nl-BE" b="1" dirty="0" smtClean="0"/>
              <a:t>wedstrijd</a:t>
            </a:r>
            <a:r>
              <a:rPr lang="nl-BE" dirty="0" smtClean="0"/>
              <a:t> en dan op ‘</a:t>
            </a:r>
            <a:r>
              <a:rPr lang="nl-BE" b="1" dirty="0" smtClean="0"/>
              <a:t>ga naar</a:t>
            </a:r>
            <a:r>
              <a:rPr lang="nl-BE" dirty="0" smtClean="0"/>
              <a:t>…’</a:t>
            </a:r>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59</a:t>
            </a:fld>
            <a:endParaRPr lang="nl-BE"/>
          </a:p>
        </p:txBody>
      </p:sp>
      <p:pic>
        <p:nvPicPr>
          <p:cNvPr id="5" name="Tijdelijke aanduiding voor inhoud 4"/>
          <p:cNvPicPr>
            <a:picLocks noGrp="1"/>
          </p:cNvPicPr>
          <p:nvPr>
            <p:ph idx="1"/>
          </p:nvPr>
        </p:nvPicPr>
        <p:blipFill rotWithShape="1">
          <a:blip r:embed="rId2"/>
          <a:srcRect l="3142" t="-207" r="6085" b="42546"/>
          <a:stretch/>
        </p:blipFill>
        <p:spPr bwMode="auto">
          <a:xfrm>
            <a:off x="1814683" y="1825625"/>
            <a:ext cx="8562633" cy="4351338"/>
          </a:xfrm>
          <a:prstGeom prst="rect">
            <a:avLst/>
          </a:prstGeom>
          <a:ln>
            <a:noFill/>
          </a:ln>
          <a:extLst>
            <a:ext uri="{53640926-AAD7-44D8-BBD7-CCE9431645EC}">
              <a14:shadowObscured xmlns:a14="http://schemas.microsoft.com/office/drawing/2010/main"/>
            </a:ext>
          </a:extLst>
        </p:spPr>
      </p:pic>
      <p:sp>
        <p:nvSpPr>
          <p:cNvPr id="6" name="Ovaal 5"/>
          <p:cNvSpPr/>
          <p:nvPr/>
        </p:nvSpPr>
        <p:spPr>
          <a:xfrm>
            <a:off x="5452533" y="5352257"/>
            <a:ext cx="1964267"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7" name="Straight Arrow Connector 10"/>
          <p:cNvCxnSpPr/>
          <p:nvPr/>
        </p:nvCxnSpPr>
        <p:spPr>
          <a:xfrm flipH="1">
            <a:off x="3064933" y="1690688"/>
            <a:ext cx="1134534" cy="11879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20184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endParaRPr lang="nl-BE" sz="4800"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60</a:t>
            </a:fld>
            <a:endParaRPr lang="nl-BE"/>
          </a:p>
        </p:txBody>
      </p:sp>
      <p:pic>
        <p:nvPicPr>
          <p:cNvPr id="5" name="Tijdelijke aanduiding voor inhoud 4"/>
          <p:cNvPicPr>
            <a:picLocks noGrp="1"/>
          </p:cNvPicPr>
          <p:nvPr>
            <p:ph idx="1"/>
          </p:nvPr>
        </p:nvPicPr>
        <p:blipFill rotWithShape="1">
          <a:blip r:embed="rId2"/>
          <a:srcRect l="21809" t="24579" r="23772" b="23960"/>
          <a:stretch/>
        </p:blipFill>
        <p:spPr bwMode="auto">
          <a:xfrm>
            <a:off x="1524000" y="677333"/>
            <a:ext cx="9829800" cy="60441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675511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rmAutofit/>
          </a:bodyPr>
          <a:lstStyle/>
          <a:p>
            <a:r>
              <a:rPr lang="nl-BE" dirty="0"/>
              <a:t>	DWF-topics</a:t>
            </a:r>
            <a:endParaRPr lang="en-US" dirty="0"/>
          </a:p>
        </p:txBody>
      </p:sp>
      <p:sp>
        <p:nvSpPr>
          <p:cNvPr id="5" name="Content Placeholder 4"/>
          <p:cNvSpPr>
            <a:spLocks noGrp="1"/>
          </p:cNvSpPr>
          <p:nvPr>
            <p:ph idx="1"/>
          </p:nvPr>
        </p:nvSpPr>
        <p:spPr>
          <a:xfrm>
            <a:off x="1533939" y="1239168"/>
            <a:ext cx="8229600" cy="5040560"/>
          </a:xfrm>
        </p:spPr>
        <p:txBody>
          <a:bodyPr>
            <a:normAutofit fontScale="70000" lnSpcReduction="20000"/>
          </a:bodyPr>
          <a:lstStyle/>
          <a:p>
            <a:pPr marL="0" indent="0">
              <a:buNone/>
            </a:pPr>
            <a:endParaRPr lang="nl-BE" dirty="0"/>
          </a:p>
          <a:p>
            <a:pPr>
              <a:buFontTx/>
              <a:buChar char="-"/>
            </a:pPr>
            <a:r>
              <a:rPr lang="nl-BE" dirty="0"/>
              <a:t>Tablets</a:t>
            </a:r>
          </a:p>
          <a:p>
            <a:pPr marL="0" indent="0">
              <a:buNone/>
            </a:pPr>
            <a:endParaRPr lang="nl-BE" dirty="0"/>
          </a:p>
          <a:p>
            <a:pPr>
              <a:buFontTx/>
              <a:buChar char="-"/>
            </a:pPr>
            <a:r>
              <a:rPr lang="nl-BE" dirty="0"/>
              <a:t>Account gekoppeld aan lidnummer: een ‘must’</a:t>
            </a:r>
          </a:p>
          <a:p>
            <a:pPr>
              <a:buFontTx/>
              <a:buChar char="-"/>
            </a:pPr>
            <a:endParaRPr lang="nl-BE" dirty="0"/>
          </a:p>
          <a:p>
            <a:pPr>
              <a:buFontTx/>
              <a:buChar char="-"/>
            </a:pPr>
            <a:r>
              <a:rPr lang="nl-BE" dirty="0"/>
              <a:t>Voorbereidend werk</a:t>
            </a:r>
          </a:p>
          <a:p>
            <a:pPr>
              <a:buFontTx/>
              <a:buChar char="-"/>
            </a:pPr>
            <a:endParaRPr lang="nl-BE" dirty="0"/>
          </a:p>
          <a:p>
            <a:pPr>
              <a:buFontTx/>
              <a:buChar char="-"/>
            </a:pPr>
            <a:r>
              <a:rPr lang="nl-BE" dirty="0"/>
              <a:t>Opstart wedstrijd</a:t>
            </a:r>
          </a:p>
          <a:p>
            <a:pPr>
              <a:buFontTx/>
              <a:buChar char="-"/>
            </a:pPr>
            <a:endParaRPr lang="nl-BE" dirty="0"/>
          </a:p>
          <a:p>
            <a:pPr>
              <a:buFontTx/>
              <a:buChar char="-"/>
            </a:pPr>
            <a:r>
              <a:rPr lang="nl-BE" sz="3600" b="1" dirty="0">
                <a:solidFill>
                  <a:srgbClr val="FF0000"/>
                </a:solidFill>
              </a:rPr>
              <a:t>De wedstrijd zelf</a:t>
            </a:r>
          </a:p>
          <a:p>
            <a:pPr>
              <a:buFontTx/>
              <a:buChar char="-"/>
            </a:pPr>
            <a:endParaRPr lang="nl-BE" dirty="0"/>
          </a:p>
          <a:p>
            <a:pPr>
              <a:buFontTx/>
              <a:buChar char="-"/>
            </a:pPr>
            <a:r>
              <a:rPr lang="nl-BE" dirty="0"/>
              <a:t>Wedstrijd afsluiten</a:t>
            </a:r>
          </a:p>
          <a:p>
            <a:pPr>
              <a:buFontTx/>
              <a:buChar char="-"/>
            </a:pPr>
            <a:endParaRPr lang="nl-BE" dirty="0"/>
          </a:p>
          <a:p>
            <a:pPr>
              <a:buFontTx/>
              <a:buChar char="-"/>
            </a:pPr>
            <a:r>
              <a:rPr lang="nl-BE" dirty="0"/>
              <a:t>Verslag na de wedstrijd</a:t>
            </a:r>
            <a:endParaRPr lang="en-US" sz="2000" dirty="0"/>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61</a:t>
            </a:fld>
            <a:endParaRPr lang="nl-BE"/>
          </a:p>
        </p:txBody>
      </p:sp>
    </p:spTree>
    <p:extLst>
      <p:ext uri="{BB962C8B-B14F-4D97-AF65-F5344CB8AC3E}">
        <p14:creationId xmlns:p14="http://schemas.microsoft.com/office/powerpoint/2010/main" val="2841106297"/>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BE"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35141" y="344313"/>
            <a:ext cx="4572000" cy="3908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886201"/>
            <a:ext cx="4876800" cy="3025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002413" y="2438401"/>
            <a:ext cx="2548373" cy="461665"/>
          </a:xfrm>
          <a:prstGeom prst="rect">
            <a:avLst/>
          </a:prstGeom>
          <a:noFill/>
        </p:spPr>
        <p:txBody>
          <a:bodyPr wrap="square" rtlCol="0">
            <a:spAutoFit/>
          </a:bodyPr>
          <a:lstStyle/>
          <a:p>
            <a:r>
              <a:rPr lang="nl-BE" sz="2400" b="1" dirty="0"/>
              <a:t> </a:t>
            </a:r>
          </a:p>
        </p:txBody>
      </p:sp>
      <p:sp>
        <p:nvSpPr>
          <p:cNvPr id="3" name="Tijdelijke aanduiding voor dianummer 2"/>
          <p:cNvSpPr>
            <a:spLocks noGrp="1"/>
          </p:cNvSpPr>
          <p:nvPr>
            <p:ph type="sldNum" sz="quarter" idx="12"/>
          </p:nvPr>
        </p:nvSpPr>
        <p:spPr/>
        <p:txBody>
          <a:bodyPr/>
          <a:lstStyle/>
          <a:p>
            <a:fld id="{B6F15528-21DE-4FAA-801E-634DDDAF4B2B}" type="slidenum">
              <a:rPr lang="en-US" smtClean="0"/>
              <a:pPr/>
              <a:t>62</a:t>
            </a:fld>
            <a:endParaRPr lang="en-US"/>
          </a:p>
        </p:txBody>
      </p:sp>
      <p:sp>
        <p:nvSpPr>
          <p:cNvPr id="7" name="Tekstvak 6"/>
          <p:cNvSpPr txBox="1"/>
          <p:nvPr/>
        </p:nvSpPr>
        <p:spPr>
          <a:xfrm>
            <a:off x="1879600" y="3318933"/>
            <a:ext cx="184731" cy="369332"/>
          </a:xfrm>
          <a:prstGeom prst="rect">
            <a:avLst/>
          </a:prstGeom>
          <a:noFill/>
        </p:spPr>
        <p:txBody>
          <a:bodyPr wrap="none" rtlCol="0">
            <a:spAutoFit/>
          </a:bodyPr>
          <a:lstStyle/>
          <a:p>
            <a:endParaRPr lang="nl-BE" dirty="0"/>
          </a:p>
        </p:txBody>
      </p:sp>
      <p:sp>
        <p:nvSpPr>
          <p:cNvPr id="11" name="Rechthoek 10"/>
          <p:cNvSpPr/>
          <p:nvPr/>
        </p:nvSpPr>
        <p:spPr>
          <a:xfrm>
            <a:off x="5579532" y="752213"/>
            <a:ext cx="2286000" cy="490352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Rechthoek 11"/>
          <p:cNvSpPr/>
          <p:nvPr/>
        </p:nvSpPr>
        <p:spPr>
          <a:xfrm>
            <a:off x="4325741" y="1524001"/>
            <a:ext cx="1169027" cy="137606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hthoek 12"/>
          <p:cNvSpPr/>
          <p:nvPr/>
        </p:nvSpPr>
        <p:spPr>
          <a:xfrm>
            <a:off x="4325741" y="4065691"/>
            <a:ext cx="1139445" cy="1437641"/>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Rechthoek 13"/>
          <p:cNvSpPr/>
          <p:nvPr/>
        </p:nvSpPr>
        <p:spPr>
          <a:xfrm>
            <a:off x="3124200" y="5624512"/>
            <a:ext cx="2150532" cy="914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5" name="Tijdelijke aanduiding voor inhoud 4"/>
          <p:cNvPicPr>
            <a:picLocks/>
          </p:cNvPicPr>
          <p:nvPr/>
        </p:nvPicPr>
        <p:blipFill rotWithShape="1">
          <a:blip r:embed="rId4"/>
          <a:srcRect l="21809" t="24579" r="23772" b="23960"/>
          <a:stretch/>
        </p:blipFill>
        <p:spPr bwMode="auto">
          <a:xfrm>
            <a:off x="591117" y="1524002"/>
            <a:ext cx="2608556" cy="2541690"/>
          </a:xfrm>
          <a:prstGeom prst="rect">
            <a:avLst/>
          </a:prstGeom>
          <a:ln>
            <a:noFill/>
          </a:ln>
          <a:extLst>
            <a:ext uri="{53640926-AAD7-44D8-BBD7-CCE9431645EC}">
              <a14:shadowObscured xmlns:a14="http://schemas.microsoft.com/office/drawing/2010/main"/>
            </a:ext>
          </a:extLst>
        </p:spPr>
      </p:pic>
      <p:pic>
        <p:nvPicPr>
          <p:cNvPr id="16" name="Tijdelijke aanduiding voor inhoud 4"/>
          <p:cNvPicPr>
            <a:picLocks/>
          </p:cNvPicPr>
          <p:nvPr/>
        </p:nvPicPr>
        <p:blipFill rotWithShape="1">
          <a:blip r:embed="rId4"/>
          <a:srcRect l="21809" t="24579" r="23772" b="23960"/>
          <a:stretch/>
        </p:blipFill>
        <p:spPr bwMode="auto">
          <a:xfrm>
            <a:off x="8326192" y="1524002"/>
            <a:ext cx="2608556" cy="25416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465921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1981200" y="1340768"/>
            <a:ext cx="8229600" cy="1584176"/>
          </a:xfrm>
        </p:spPr>
        <p:txBody>
          <a:bodyPr>
            <a:normAutofit/>
          </a:bodyPr>
          <a:lstStyle/>
          <a:p>
            <a:pPr marL="0" indent="0">
              <a:buNone/>
            </a:pPr>
            <a:r>
              <a:rPr lang="nl-BE" sz="2000" dirty="0">
                <a:solidFill>
                  <a:schemeClr val="bg1"/>
                </a:solidFill>
              </a:rPr>
              <a:t>Bij de start van de wedstrijd duidt de coach de 5 starters aan van zijn team en “tekent” hij af.</a:t>
            </a:r>
            <a:endParaRPr lang="en-US" sz="1600" dirty="0">
              <a:solidFill>
                <a:schemeClr val="bg1"/>
              </a:solidFill>
            </a:endParaRPr>
          </a:p>
        </p:txBody>
      </p:sp>
      <p:sp>
        <p:nvSpPr>
          <p:cNvPr id="2" name="TextBox 1"/>
          <p:cNvSpPr txBox="1"/>
          <p:nvPr/>
        </p:nvSpPr>
        <p:spPr>
          <a:xfrm>
            <a:off x="2191394" y="1052736"/>
            <a:ext cx="8019406" cy="5940088"/>
          </a:xfrm>
          <a:prstGeom prst="rect">
            <a:avLst/>
          </a:prstGeom>
          <a:noFill/>
        </p:spPr>
        <p:txBody>
          <a:bodyPr wrap="square" rtlCol="0">
            <a:spAutoFit/>
          </a:bodyPr>
          <a:lstStyle/>
          <a:p>
            <a:pPr algn="ctr"/>
            <a:r>
              <a:rPr lang="nl-BE" sz="2800" b="1" dirty="0"/>
              <a:t>Vanaf hier volgt een uitleg over de werking van het digitaal wedstrijdformulier zelf</a:t>
            </a:r>
            <a:r>
              <a:rPr lang="en-US" sz="2800" b="1" dirty="0"/>
              <a:t>. </a:t>
            </a:r>
          </a:p>
          <a:p>
            <a:pPr algn="ctr"/>
            <a:endParaRPr lang="en-US" sz="2800" dirty="0" smtClean="0"/>
          </a:p>
          <a:p>
            <a:pPr algn="ctr"/>
            <a:r>
              <a:rPr lang="en-US" sz="2800" dirty="0" err="1" smtClean="0"/>
              <a:t>Iedereen</a:t>
            </a:r>
            <a:r>
              <a:rPr lang="en-US" sz="2800" dirty="0" smtClean="0"/>
              <a:t> </a:t>
            </a:r>
            <a:r>
              <a:rPr lang="en-US" sz="2800" dirty="0"/>
              <a:t>die </a:t>
            </a:r>
            <a:r>
              <a:rPr lang="en-US" sz="2800" dirty="0" err="1"/>
              <a:t>wil</a:t>
            </a:r>
            <a:r>
              <a:rPr lang="en-US" sz="2800" dirty="0"/>
              <a:t> (</a:t>
            </a:r>
            <a:r>
              <a:rPr lang="en-US" sz="2800" dirty="0" err="1"/>
              <a:t>geen</a:t>
            </a:r>
            <a:r>
              <a:rPr lang="en-US" sz="2800" dirty="0"/>
              <a:t> login </a:t>
            </a:r>
            <a:r>
              <a:rPr lang="en-US" sz="2800" dirty="0" err="1"/>
              <a:t>vereist</a:t>
            </a:r>
            <a:r>
              <a:rPr lang="en-US" sz="2800" dirty="0"/>
              <a:t>) </a:t>
            </a:r>
            <a:r>
              <a:rPr lang="en-US" sz="2800" dirty="0" err="1"/>
              <a:t>kan</a:t>
            </a:r>
            <a:r>
              <a:rPr lang="en-US" sz="2800" dirty="0"/>
              <a:t> DWF </a:t>
            </a:r>
            <a:r>
              <a:rPr lang="en-US" sz="2800" dirty="0" err="1"/>
              <a:t>uitproberen</a:t>
            </a:r>
            <a:r>
              <a:rPr lang="en-US" sz="2800" dirty="0"/>
              <a:t>/</a:t>
            </a:r>
            <a:r>
              <a:rPr lang="en-US" sz="2800" dirty="0" err="1"/>
              <a:t>testen</a:t>
            </a:r>
            <a:r>
              <a:rPr lang="en-US" sz="2800" dirty="0"/>
              <a:t> via </a:t>
            </a:r>
            <a:r>
              <a:rPr lang="en-US" sz="2800" dirty="0" err="1"/>
              <a:t>een</a:t>
            </a:r>
            <a:r>
              <a:rPr lang="en-US" sz="2800" dirty="0"/>
              <a:t> ‘</a:t>
            </a:r>
            <a:r>
              <a:rPr lang="en-US" sz="2800" dirty="0" err="1"/>
              <a:t>demowedstrijd</a:t>
            </a:r>
            <a:r>
              <a:rPr lang="en-US" sz="2800" dirty="0"/>
              <a:t>’.</a:t>
            </a:r>
          </a:p>
          <a:p>
            <a:pPr algn="ctr"/>
            <a:r>
              <a:rPr lang="en-US" sz="2800" dirty="0"/>
              <a:t>Ga </a:t>
            </a:r>
            <a:r>
              <a:rPr lang="en-US" sz="2800" dirty="0" err="1"/>
              <a:t>naar</a:t>
            </a:r>
            <a:r>
              <a:rPr lang="en-US" sz="2800" dirty="0"/>
              <a:t>:</a:t>
            </a:r>
          </a:p>
          <a:p>
            <a:pPr algn="ctr"/>
            <a:r>
              <a:rPr lang="en-US" sz="2800" dirty="0">
                <a:hlinkClick r:id="rId3"/>
              </a:rPr>
              <a:t>https://vbldwfdev.wisseq.eu/?guid=test1</a:t>
            </a:r>
            <a:endParaRPr lang="en-US" sz="2800" dirty="0"/>
          </a:p>
          <a:p>
            <a:pPr algn="ctr"/>
            <a:r>
              <a:rPr lang="nl-BE" sz="2800" dirty="0"/>
              <a:t>Klik daar </a:t>
            </a:r>
            <a:r>
              <a:rPr lang="nl-BE" sz="2800" dirty="0" smtClean="0"/>
              <a:t>links boven op ‘</a:t>
            </a:r>
            <a:r>
              <a:rPr lang="nl-BE" sz="2800" dirty="0" smtClean="0">
                <a:solidFill>
                  <a:srgbClr val="00B050"/>
                </a:solidFill>
              </a:rPr>
              <a:t>wedstrijd</a:t>
            </a:r>
            <a:r>
              <a:rPr lang="nl-BE" sz="2800" dirty="0" smtClean="0"/>
              <a:t>’ en daarna onderaan op  </a:t>
            </a:r>
            <a:r>
              <a:rPr lang="nl-BE" sz="2800" dirty="0"/>
              <a:t>‘</a:t>
            </a:r>
            <a:r>
              <a:rPr lang="nl-BE" sz="2800" dirty="0" smtClean="0">
                <a:solidFill>
                  <a:srgbClr val="00B050"/>
                </a:solidFill>
              </a:rPr>
              <a:t>Ga naar </a:t>
            </a:r>
            <a:r>
              <a:rPr lang="nl-BE" sz="2800" dirty="0">
                <a:solidFill>
                  <a:srgbClr val="00B050"/>
                </a:solidFill>
              </a:rPr>
              <a:t>het formulier</a:t>
            </a:r>
            <a:r>
              <a:rPr lang="nl-BE" sz="2800" dirty="0"/>
              <a:t>’ </a:t>
            </a:r>
          </a:p>
          <a:p>
            <a:pPr algn="ctr"/>
            <a:r>
              <a:rPr lang="nl-BE" sz="2800" dirty="0" smtClean="0"/>
              <a:t>Je </a:t>
            </a:r>
            <a:r>
              <a:rPr lang="nl-BE" sz="2800" dirty="0"/>
              <a:t>kan er naar hartenlust experimenteren!!</a:t>
            </a:r>
          </a:p>
          <a:p>
            <a:pPr algn="ctr"/>
            <a:r>
              <a:rPr lang="nl-BE" sz="2800" i="1" dirty="0"/>
              <a:t>(</a:t>
            </a:r>
            <a:r>
              <a:rPr lang="nl-BE" sz="2400" i="1" dirty="0"/>
              <a:t>de test kan je verlaten via ‘</a:t>
            </a:r>
            <a:r>
              <a:rPr lang="nl-BE" sz="2400" i="1" dirty="0" err="1"/>
              <a:t>Esc</a:t>
            </a:r>
            <a:r>
              <a:rPr lang="nl-BE" sz="2400" i="1" dirty="0"/>
              <a:t>’; terug naar je </a:t>
            </a:r>
            <a:r>
              <a:rPr lang="nl-BE" sz="2400" i="1" dirty="0" smtClean="0"/>
              <a:t>browser</a:t>
            </a:r>
            <a:r>
              <a:rPr lang="nl-BE" sz="2400" i="1" dirty="0"/>
              <a:t>)</a:t>
            </a:r>
          </a:p>
          <a:p>
            <a:endParaRPr lang="nl-BE" sz="2400" i="1" u="sng" dirty="0" smtClean="0"/>
          </a:p>
          <a:p>
            <a:r>
              <a:rPr lang="nl-BE" sz="2400" i="1" u="sng" dirty="0" smtClean="0"/>
              <a:t>Opm</a:t>
            </a:r>
            <a:r>
              <a:rPr lang="nl-BE" sz="2400" i="1" dirty="0"/>
              <a:t>.: handleiding </a:t>
            </a:r>
            <a:r>
              <a:rPr lang="nl-BE" sz="2400" i="1" dirty="0" smtClean="0"/>
              <a:t>voor gebruik tijdens wedstrijd ook </a:t>
            </a:r>
            <a:r>
              <a:rPr lang="nl-BE" sz="2400" i="1" dirty="0"/>
              <a:t>te vinden op onze site</a:t>
            </a:r>
          </a:p>
        </p:txBody>
      </p:sp>
    </p:spTree>
    <p:extLst>
      <p:ext uri="{BB962C8B-B14F-4D97-AF65-F5344CB8AC3E}">
        <p14:creationId xmlns:p14="http://schemas.microsoft.com/office/powerpoint/2010/main" val="968245118"/>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pPr marL="0" indent="0" algn="ctr">
              <a:buNone/>
            </a:pPr>
            <a:endParaRPr lang="nl-BE" dirty="0"/>
          </a:p>
          <a:p>
            <a:pPr marL="0" indent="0" algn="ctr">
              <a:buNone/>
            </a:pPr>
            <a:r>
              <a:rPr lang="nl-BE" sz="4400" dirty="0"/>
              <a:t>In de volgende slides:</a:t>
            </a:r>
          </a:p>
          <a:p>
            <a:pPr marL="0" indent="0" algn="ctr">
              <a:buNone/>
            </a:pPr>
            <a:endParaRPr lang="nl-BE" sz="3600" dirty="0"/>
          </a:p>
          <a:p>
            <a:pPr marL="0" indent="0" algn="ctr">
              <a:buNone/>
            </a:pPr>
            <a:r>
              <a:rPr lang="nl-BE" sz="3600" dirty="0"/>
              <a:t>Uitleg over het eigenlijke DWF </a:t>
            </a:r>
          </a:p>
          <a:p>
            <a:pPr marL="0" indent="0" algn="ctr">
              <a:buNone/>
            </a:pPr>
            <a:endParaRPr lang="nl-BE" sz="3600" dirty="0"/>
          </a:p>
          <a:p>
            <a:pPr marL="0" indent="0" algn="ctr">
              <a:buNone/>
            </a:pPr>
            <a:r>
              <a:rPr lang="nl-BE" sz="3600" dirty="0"/>
              <a:t>gebruik makend van dit demo-formulier</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64</a:t>
            </a:fld>
            <a:endParaRPr lang="nl-BE"/>
          </a:p>
        </p:txBody>
      </p:sp>
    </p:spTree>
    <p:extLst>
      <p:ext uri="{BB962C8B-B14F-4D97-AF65-F5344CB8AC3E}">
        <p14:creationId xmlns:p14="http://schemas.microsoft.com/office/powerpoint/2010/main" val="13633039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a:t>Links (en rechts) boven: starters (kapt. opvallend)</a:t>
            </a:r>
            <a:br>
              <a:rPr lang="nl-BE" dirty="0"/>
            </a:br>
            <a:r>
              <a:rPr lang="nl-BE" dirty="0"/>
              <a:t>Links (en rechts) onder: bank en (assistant) coach</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65</a:t>
            </a:fld>
            <a:endParaRPr lang="nl-BE"/>
          </a:p>
        </p:txBody>
      </p:sp>
      <p:pic>
        <p:nvPicPr>
          <p:cNvPr id="5" name="Tijdelijke aanduiding voor inhoud 4"/>
          <p:cNvPicPr>
            <a:picLocks noGrp="1"/>
          </p:cNvPicPr>
          <p:nvPr>
            <p:ph idx="1"/>
          </p:nvPr>
        </p:nvPicPr>
        <p:blipFill rotWithShape="1">
          <a:blip r:embed="rId2"/>
          <a:srcRect l="21809" t="24579" r="23772" b="23960"/>
          <a:stretch/>
        </p:blipFill>
        <p:spPr bwMode="auto">
          <a:xfrm>
            <a:off x="2684832" y="1847850"/>
            <a:ext cx="5925768" cy="45085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662251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482724"/>
          </a:xfrm>
        </p:spPr>
        <p:txBody>
          <a:bodyPr>
            <a:noAutofit/>
          </a:bodyPr>
          <a:lstStyle/>
          <a:p>
            <a:r>
              <a:rPr lang="nl-BE" sz="3600" b="1" u="sng" dirty="0"/>
              <a:t>Vervangingen</a:t>
            </a:r>
            <a:r>
              <a:rPr lang="nl-BE" sz="3600" dirty="0"/>
              <a:t>: klik </a:t>
            </a:r>
            <a:r>
              <a:rPr lang="nl-BE" sz="3600" u="sng" dirty="0"/>
              <a:t>eerst</a:t>
            </a:r>
            <a:r>
              <a:rPr lang="nl-BE" sz="3600" dirty="0"/>
              <a:t> op vervanger (onderaan) en dan pas op speler die vervangen wordt (niet omgekeerd). </a:t>
            </a:r>
            <a:br>
              <a:rPr lang="nl-BE" sz="3600" dirty="0"/>
            </a:br>
            <a:r>
              <a:rPr lang="nl-BE" sz="3600" dirty="0"/>
              <a:t>Wissel wordt op scherm automatisch doorgevoerd.</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66</a:t>
            </a:fld>
            <a:endParaRPr lang="nl-BE"/>
          </a:p>
        </p:txBody>
      </p:sp>
      <p:pic>
        <p:nvPicPr>
          <p:cNvPr id="5" name="Tijdelijke aanduiding voor inhoud 4"/>
          <p:cNvPicPr>
            <a:picLocks noGrp="1"/>
          </p:cNvPicPr>
          <p:nvPr>
            <p:ph idx="1"/>
          </p:nvPr>
        </p:nvPicPr>
        <p:blipFill rotWithShape="1">
          <a:blip r:embed="rId2"/>
          <a:srcRect l="21809" t="24579" r="23772" b="23960"/>
          <a:stretch/>
        </p:blipFill>
        <p:spPr bwMode="auto">
          <a:xfrm>
            <a:off x="4056432" y="2030412"/>
            <a:ext cx="5925768" cy="45085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585273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482724"/>
          </a:xfrm>
        </p:spPr>
        <p:txBody>
          <a:bodyPr>
            <a:noAutofit/>
          </a:bodyPr>
          <a:lstStyle/>
          <a:p>
            <a:r>
              <a:rPr lang="nl-BE" sz="3600" b="1" u="sng" dirty="0"/>
              <a:t>Scoren</a:t>
            </a:r>
            <a:r>
              <a:rPr lang="nl-BE" sz="3600" dirty="0"/>
              <a:t>: klik op nr. speler en dan op 1,2 of 3</a:t>
            </a:r>
            <a:br>
              <a:rPr lang="nl-BE" sz="3600" dirty="0"/>
            </a:br>
            <a:endParaRPr lang="nl-BE" sz="3600"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67</a:t>
            </a:fld>
            <a:endParaRPr lang="nl-BE"/>
          </a:p>
        </p:txBody>
      </p:sp>
      <p:pic>
        <p:nvPicPr>
          <p:cNvPr id="5" name="Tijdelijke aanduiding voor inhoud 4"/>
          <p:cNvPicPr>
            <a:picLocks noGrp="1"/>
          </p:cNvPicPr>
          <p:nvPr>
            <p:ph idx="1"/>
          </p:nvPr>
        </p:nvPicPr>
        <p:blipFill rotWithShape="1">
          <a:blip r:embed="rId2"/>
          <a:srcRect l="21809" t="24579" r="23772" b="23960"/>
          <a:stretch/>
        </p:blipFill>
        <p:spPr bwMode="auto">
          <a:xfrm>
            <a:off x="6096000" y="1747990"/>
            <a:ext cx="5925768" cy="4508500"/>
          </a:xfrm>
          <a:prstGeom prst="rect">
            <a:avLst/>
          </a:prstGeom>
          <a:ln>
            <a:noFill/>
          </a:ln>
          <a:extLst>
            <a:ext uri="{53640926-AAD7-44D8-BBD7-CCE9431645EC}">
              <a14:shadowObscured xmlns:a14="http://schemas.microsoft.com/office/drawing/2010/main"/>
            </a:ext>
          </a:extLst>
        </p:spPr>
      </p:pic>
      <p:pic>
        <p:nvPicPr>
          <p:cNvPr id="6" name="Afbeelding 5"/>
          <p:cNvPicPr/>
          <p:nvPr/>
        </p:nvPicPr>
        <p:blipFill rotWithShape="1">
          <a:blip r:embed="rId3"/>
          <a:srcRect l="7606" r="4762"/>
          <a:stretch/>
        </p:blipFill>
        <p:spPr bwMode="auto">
          <a:xfrm>
            <a:off x="1047750" y="1648130"/>
            <a:ext cx="5048250" cy="974090"/>
          </a:xfrm>
          <a:prstGeom prst="rect">
            <a:avLst/>
          </a:prstGeom>
          <a:ln>
            <a:noFill/>
          </a:ln>
          <a:extLst>
            <a:ext uri="{53640926-AAD7-44D8-BBD7-CCE9431645EC}">
              <a14:shadowObscured xmlns:a14="http://schemas.microsoft.com/office/drawing/2010/main"/>
            </a:ext>
          </a:extLst>
        </p:spPr>
      </p:pic>
      <p:sp>
        <p:nvSpPr>
          <p:cNvPr id="8" name="Tekstvak 7"/>
          <p:cNvSpPr txBox="1"/>
          <p:nvPr/>
        </p:nvSpPr>
        <p:spPr>
          <a:xfrm>
            <a:off x="838200" y="3130854"/>
            <a:ext cx="4498732" cy="646331"/>
          </a:xfrm>
          <a:prstGeom prst="rect">
            <a:avLst/>
          </a:prstGeom>
          <a:noFill/>
        </p:spPr>
        <p:txBody>
          <a:bodyPr wrap="none" rtlCol="0">
            <a:spAutoFit/>
          </a:bodyPr>
          <a:lstStyle/>
          <a:p>
            <a:r>
              <a:rPr lang="nl-BE" sz="3600" dirty="0"/>
              <a:t>Stand wordt aangepast</a:t>
            </a:r>
          </a:p>
        </p:txBody>
      </p:sp>
      <p:pic>
        <p:nvPicPr>
          <p:cNvPr id="9" name="Afbeelding 8"/>
          <p:cNvPicPr/>
          <p:nvPr/>
        </p:nvPicPr>
        <p:blipFill rotWithShape="1">
          <a:blip r:embed="rId4"/>
          <a:srcRect l="15873" t="5993" r="17493" b="43167"/>
          <a:stretch/>
        </p:blipFill>
        <p:spPr bwMode="auto">
          <a:xfrm>
            <a:off x="1047750" y="4195762"/>
            <a:ext cx="3838575" cy="2343150"/>
          </a:xfrm>
          <a:prstGeom prst="rect">
            <a:avLst/>
          </a:prstGeom>
          <a:ln>
            <a:noFill/>
          </a:ln>
          <a:extLst>
            <a:ext uri="{53640926-AAD7-44D8-BBD7-CCE9431645EC}">
              <a14:shadowObscured xmlns:a14="http://schemas.microsoft.com/office/drawing/2010/main"/>
            </a:ext>
          </a:extLst>
        </p:spPr>
      </p:pic>
      <p:cxnSp>
        <p:nvCxnSpPr>
          <p:cNvPr id="17" name="Rechte verbindingslijn met pijl 16"/>
          <p:cNvCxnSpPr/>
          <p:nvPr/>
        </p:nvCxnSpPr>
        <p:spPr>
          <a:xfrm flipH="1" flipV="1">
            <a:off x="4131733" y="2033687"/>
            <a:ext cx="2726267" cy="216207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86595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482724"/>
          </a:xfrm>
        </p:spPr>
        <p:txBody>
          <a:bodyPr>
            <a:noAutofit/>
          </a:bodyPr>
          <a:lstStyle/>
          <a:p>
            <a:r>
              <a:rPr lang="nl-BE" sz="3600" b="1" u="sng" dirty="0"/>
              <a:t>Individuele fouten</a:t>
            </a:r>
            <a:r>
              <a:rPr lang="nl-BE" sz="3600" b="1" dirty="0"/>
              <a:t>: klik nr. speler en dan op soort fout</a:t>
            </a:r>
            <a:endParaRPr lang="nl-BE" sz="3600"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68</a:t>
            </a:fld>
            <a:r>
              <a:rPr lang="nl-BE" dirty="0" smtClean="0"/>
              <a:t>boven de </a:t>
            </a:r>
            <a:endParaRPr lang="nl-BE" dirty="0"/>
          </a:p>
        </p:txBody>
      </p:sp>
      <p:pic>
        <p:nvPicPr>
          <p:cNvPr id="5" name="Tijdelijke aanduiding voor inhoud 4"/>
          <p:cNvPicPr>
            <a:picLocks noGrp="1"/>
          </p:cNvPicPr>
          <p:nvPr>
            <p:ph idx="1"/>
          </p:nvPr>
        </p:nvPicPr>
        <p:blipFill rotWithShape="1">
          <a:blip r:embed="rId2"/>
          <a:srcRect l="21809" t="24579" r="23772" b="23960"/>
          <a:stretch/>
        </p:blipFill>
        <p:spPr bwMode="auto">
          <a:xfrm>
            <a:off x="6356194" y="1564203"/>
            <a:ext cx="5511393" cy="3673070"/>
          </a:xfrm>
          <a:prstGeom prst="rect">
            <a:avLst/>
          </a:prstGeom>
          <a:ln>
            <a:noFill/>
          </a:ln>
          <a:extLst>
            <a:ext uri="{53640926-AAD7-44D8-BBD7-CCE9431645EC}">
              <a14:shadowObscured xmlns:a14="http://schemas.microsoft.com/office/drawing/2010/main"/>
            </a:ext>
          </a:extLst>
        </p:spPr>
      </p:pic>
      <p:pic>
        <p:nvPicPr>
          <p:cNvPr id="6" name="Afbeelding 5"/>
          <p:cNvPicPr/>
          <p:nvPr/>
        </p:nvPicPr>
        <p:blipFill rotWithShape="1">
          <a:blip r:embed="rId3"/>
          <a:srcRect l="9328" t="51104" r="7826" b="30730"/>
          <a:stretch/>
        </p:blipFill>
        <p:spPr bwMode="auto">
          <a:xfrm>
            <a:off x="781748" y="1642626"/>
            <a:ext cx="4977337" cy="1051892"/>
          </a:xfrm>
          <a:prstGeom prst="rect">
            <a:avLst/>
          </a:prstGeom>
          <a:ln>
            <a:noFill/>
          </a:ln>
          <a:extLst>
            <a:ext uri="{53640926-AAD7-44D8-BBD7-CCE9431645EC}">
              <a14:shadowObscured xmlns:a14="http://schemas.microsoft.com/office/drawing/2010/main"/>
            </a:ext>
          </a:extLst>
        </p:spPr>
      </p:pic>
      <p:sp>
        <p:nvSpPr>
          <p:cNvPr id="3" name="Tekstvak 2"/>
          <p:cNvSpPr txBox="1"/>
          <p:nvPr/>
        </p:nvSpPr>
        <p:spPr>
          <a:xfrm>
            <a:off x="2767914" y="3550509"/>
            <a:ext cx="2523492" cy="830997"/>
          </a:xfrm>
          <a:prstGeom prst="rect">
            <a:avLst/>
          </a:prstGeom>
          <a:noFill/>
        </p:spPr>
        <p:txBody>
          <a:bodyPr wrap="square" rtlCol="0">
            <a:spAutoFit/>
          </a:bodyPr>
          <a:lstStyle/>
          <a:p>
            <a:r>
              <a:rPr lang="nl-BE" sz="2400" dirty="0"/>
              <a:t>Omslagje:</a:t>
            </a:r>
          </a:p>
          <a:p>
            <a:r>
              <a:rPr lang="nl-BE" sz="2400" dirty="0"/>
              <a:t>Zie volgende slide</a:t>
            </a:r>
          </a:p>
        </p:txBody>
      </p:sp>
      <p:cxnSp>
        <p:nvCxnSpPr>
          <p:cNvPr id="8" name="Rechte verbindingslijn met pijl 7"/>
          <p:cNvCxnSpPr/>
          <p:nvPr/>
        </p:nvCxnSpPr>
        <p:spPr>
          <a:xfrm flipH="1">
            <a:off x="4265102" y="2444359"/>
            <a:ext cx="995989" cy="12884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14"/>
          <p:cNvCxnSpPr/>
          <p:nvPr/>
        </p:nvCxnSpPr>
        <p:spPr>
          <a:xfrm flipV="1">
            <a:off x="3270416" y="2694518"/>
            <a:ext cx="3259693" cy="33360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met pijl 22"/>
          <p:cNvCxnSpPr/>
          <p:nvPr/>
        </p:nvCxnSpPr>
        <p:spPr>
          <a:xfrm flipH="1" flipV="1">
            <a:off x="3270416" y="2499364"/>
            <a:ext cx="15672" cy="47742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kstvak 8"/>
          <p:cNvSpPr txBox="1"/>
          <p:nvPr/>
        </p:nvSpPr>
        <p:spPr>
          <a:xfrm>
            <a:off x="946787" y="5253012"/>
            <a:ext cx="8687635" cy="923330"/>
          </a:xfrm>
          <a:prstGeom prst="rect">
            <a:avLst/>
          </a:prstGeom>
          <a:noFill/>
        </p:spPr>
        <p:txBody>
          <a:bodyPr wrap="none" rtlCol="0">
            <a:spAutoFit/>
          </a:bodyPr>
          <a:lstStyle/>
          <a:p>
            <a:r>
              <a:rPr lang="nl-BE" dirty="0" smtClean="0"/>
              <a:t>- Scheidsrechter geeft </a:t>
            </a:r>
            <a:r>
              <a:rPr lang="nl-BE" dirty="0"/>
              <a:t>via handgebaren </a:t>
            </a:r>
            <a:r>
              <a:rPr lang="nl-BE" dirty="0" smtClean="0"/>
              <a:t>rugnummer aan van wie de fout maakte :</a:t>
            </a:r>
          </a:p>
          <a:p>
            <a:r>
              <a:rPr lang="nl-BE" dirty="0"/>
              <a:t> </a:t>
            </a:r>
            <a:r>
              <a:rPr lang="nl-BE" dirty="0" smtClean="0"/>
              <a:t>    </a:t>
            </a:r>
            <a:r>
              <a:rPr lang="nl-BE" dirty="0" err="1" smtClean="0"/>
              <a:t>Rugnr</a:t>
            </a:r>
            <a:r>
              <a:rPr lang="nl-BE" dirty="0" smtClean="0"/>
              <a:t> hoger dan tien: een gesloten vuist voor het tiental, de eenheden via andere hand</a:t>
            </a:r>
          </a:p>
          <a:p>
            <a:r>
              <a:rPr lang="nl-BE" dirty="0" smtClean="0"/>
              <a:t>- Gevolg van de fout aanklikken: zonder </a:t>
            </a:r>
            <a:r>
              <a:rPr lang="nl-BE" dirty="0" err="1" smtClean="0"/>
              <a:t>vrijworp</a:t>
            </a:r>
            <a:r>
              <a:rPr lang="nl-BE" dirty="0" smtClean="0"/>
              <a:t> (P); 1, 2 of 3 </a:t>
            </a:r>
            <a:r>
              <a:rPr lang="nl-BE" dirty="0" err="1" smtClean="0"/>
              <a:t>vrijworpen</a:t>
            </a:r>
            <a:r>
              <a:rPr lang="nl-BE" dirty="0" smtClean="0"/>
              <a:t> (P1, P2, P3)</a:t>
            </a:r>
            <a:endParaRPr lang="nl-BE" dirty="0"/>
          </a:p>
        </p:txBody>
      </p:sp>
    </p:spTree>
    <p:extLst>
      <p:ext uri="{BB962C8B-B14F-4D97-AF65-F5344CB8AC3E}">
        <p14:creationId xmlns:p14="http://schemas.microsoft.com/office/powerpoint/2010/main" val="385681339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5137" y="365125"/>
            <a:ext cx="10515600" cy="1325563"/>
          </a:xfrm>
        </p:spPr>
        <p:txBody>
          <a:bodyPr/>
          <a:lstStyle/>
          <a:p>
            <a:r>
              <a:rPr lang="nl-BE" b="1" u="sng" dirty="0"/>
              <a:t>Individuele fouten</a:t>
            </a:r>
            <a:r>
              <a:rPr lang="nl-BE" b="1" dirty="0"/>
              <a:t>: ‘niet frequente’ fouten</a:t>
            </a:r>
            <a:br>
              <a:rPr lang="nl-BE" b="1" dirty="0"/>
            </a:br>
            <a:r>
              <a:rPr lang="nl-BE" b="1" dirty="0"/>
              <a:t>klik </a:t>
            </a:r>
            <a:r>
              <a:rPr lang="nl-BE" b="1" u="sng" dirty="0" err="1"/>
              <a:t>nr</a:t>
            </a:r>
            <a:r>
              <a:rPr lang="nl-BE" b="1" u="sng" dirty="0"/>
              <a:t> speler</a:t>
            </a:r>
            <a:r>
              <a:rPr lang="nl-BE" b="1" dirty="0"/>
              <a:t>, dan op ‘</a:t>
            </a:r>
            <a:r>
              <a:rPr lang="nl-BE" b="1" u="sng" dirty="0"/>
              <a:t>omslagje</a:t>
            </a:r>
            <a:r>
              <a:rPr lang="nl-BE" b="1" dirty="0"/>
              <a:t>’ en dan op fout</a:t>
            </a:r>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69</a:t>
            </a:fld>
            <a:endParaRPr lang="nl-BE"/>
          </a:p>
        </p:txBody>
      </p:sp>
      <p:pic>
        <p:nvPicPr>
          <p:cNvPr id="5" name="Tijdelijke aanduiding voor inhoud 4"/>
          <p:cNvPicPr>
            <a:picLocks noGrp="1"/>
          </p:cNvPicPr>
          <p:nvPr>
            <p:ph idx="1"/>
          </p:nvPr>
        </p:nvPicPr>
        <p:blipFill rotWithShape="1">
          <a:blip r:embed="rId2"/>
          <a:srcRect l="63240" t="55297" r="8617" b="31728"/>
          <a:stretch/>
        </p:blipFill>
        <p:spPr bwMode="auto">
          <a:xfrm>
            <a:off x="838200" y="2028752"/>
            <a:ext cx="3208703" cy="1093744"/>
          </a:xfrm>
          <a:prstGeom prst="rect">
            <a:avLst/>
          </a:prstGeom>
          <a:ln>
            <a:noFill/>
          </a:ln>
          <a:extLst>
            <a:ext uri="{53640926-AAD7-44D8-BBD7-CCE9431645EC}">
              <a14:shadowObscured xmlns:a14="http://schemas.microsoft.com/office/drawing/2010/main"/>
            </a:ext>
          </a:extLst>
        </p:spPr>
      </p:pic>
      <p:pic>
        <p:nvPicPr>
          <p:cNvPr id="6" name="Tijdelijke aanduiding voor inhoud 4"/>
          <p:cNvPicPr>
            <a:picLocks/>
          </p:cNvPicPr>
          <p:nvPr/>
        </p:nvPicPr>
        <p:blipFill rotWithShape="1">
          <a:blip r:embed="rId3"/>
          <a:srcRect l="21809" t="24579" r="23772" b="23960"/>
          <a:stretch/>
        </p:blipFill>
        <p:spPr bwMode="auto">
          <a:xfrm>
            <a:off x="7359805" y="1690688"/>
            <a:ext cx="4832195" cy="3571918"/>
          </a:xfrm>
          <a:prstGeom prst="rect">
            <a:avLst/>
          </a:prstGeom>
          <a:ln>
            <a:noFill/>
          </a:ln>
          <a:extLst>
            <a:ext uri="{53640926-AAD7-44D8-BBD7-CCE9431645EC}">
              <a14:shadowObscured xmlns:a14="http://schemas.microsoft.com/office/drawing/2010/main"/>
            </a:ext>
          </a:extLst>
        </p:spPr>
      </p:pic>
      <p:pic>
        <p:nvPicPr>
          <p:cNvPr id="7" name="Afbeelding 6"/>
          <p:cNvPicPr/>
          <p:nvPr/>
        </p:nvPicPr>
        <p:blipFill rotWithShape="1">
          <a:blip r:embed="rId4"/>
          <a:srcRect l="30258" t="13433" r="30059" b="45440"/>
          <a:stretch/>
        </p:blipFill>
        <p:spPr bwMode="auto">
          <a:xfrm>
            <a:off x="2700452" y="3305058"/>
            <a:ext cx="3744952" cy="3233854"/>
          </a:xfrm>
          <a:prstGeom prst="rect">
            <a:avLst/>
          </a:prstGeom>
          <a:ln>
            <a:noFill/>
          </a:ln>
          <a:extLst>
            <a:ext uri="{53640926-AAD7-44D8-BBD7-CCE9431645EC}">
              <a14:shadowObscured xmlns:a14="http://schemas.microsoft.com/office/drawing/2010/main"/>
            </a:ext>
          </a:extLst>
        </p:spPr>
      </p:pic>
      <p:cxnSp>
        <p:nvCxnSpPr>
          <p:cNvPr id="11" name="Rechte verbindingslijn met pijl 10"/>
          <p:cNvCxnSpPr/>
          <p:nvPr/>
        </p:nvCxnSpPr>
        <p:spPr>
          <a:xfrm flipH="1" flipV="1">
            <a:off x="4301070" y="2624667"/>
            <a:ext cx="6265330" cy="138853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p:cNvCxnSpPr/>
          <p:nvPr/>
        </p:nvCxnSpPr>
        <p:spPr>
          <a:xfrm>
            <a:off x="1738268" y="4454995"/>
            <a:ext cx="835599" cy="21860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17"/>
          <p:cNvCxnSpPr>
            <a:stCxn id="5" idx="2"/>
          </p:cNvCxnSpPr>
          <p:nvPr/>
        </p:nvCxnSpPr>
        <p:spPr>
          <a:xfrm flipH="1">
            <a:off x="1786051" y="3122496"/>
            <a:ext cx="656501" cy="1332499"/>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 name="Afgeronde rechthoek 21"/>
          <p:cNvSpPr/>
          <p:nvPr/>
        </p:nvSpPr>
        <p:spPr>
          <a:xfrm>
            <a:off x="4078404" y="4239037"/>
            <a:ext cx="914400" cy="9144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Ovaal 2"/>
          <p:cNvSpPr/>
          <p:nvPr/>
        </p:nvSpPr>
        <p:spPr>
          <a:xfrm>
            <a:off x="10684933" y="3540595"/>
            <a:ext cx="812800" cy="69844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2" name="Rechte verbindingslijn met pijl 11"/>
          <p:cNvCxnSpPr/>
          <p:nvPr/>
        </p:nvCxnSpPr>
        <p:spPr>
          <a:xfrm>
            <a:off x="3223491" y="1575514"/>
            <a:ext cx="4386776" cy="906476"/>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971255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482724"/>
          </a:xfrm>
        </p:spPr>
        <p:txBody>
          <a:bodyPr>
            <a:noAutofit/>
          </a:bodyPr>
          <a:lstStyle/>
          <a:p>
            <a:r>
              <a:rPr lang="nl-BE" sz="3600" b="1" u="sng" dirty="0"/>
              <a:t>Registratie van individuele fout</a:t>
            </a:r>
            <a:r>
              <a:rPr lang="nl-BE" sz="3600" b="1" dirty="0"/>
              <a:t>:</a:t>
            </a:r>
            <a:br>
              <a:rPr lang="nl-BE" sz="3600" b="1" dirty="0"/>
            </a:br>
            <a:r>
              <a:rPr lang="nl-BE" sz="3600" dirty="0"/>
              <a:t>- verschijnt automatisch naast nummer speler</a:t>
            </a:r>
            <a:br>
              <a:rPr lang="nl-BE" sz="3600" dirty="0"/>
            </a:br>
            <a:r>
              <a:rPr lang="nl-BE" sz="3600" dirty="0"/>
              <a:t>- na 5 fouten: aanduidingen worden rood en speler verdwijnt automatisch naar de bank (blijft rood)</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70</a:t>
            </a:fld>
            <a:endParaRPr lang="nl-BE"/>
          </a:p>
        </p:txBody>
      </p:sp>
      <p:pic>
        <p:nvPicPr>
          <p:cNvPr id="6" name="Afbeelding 5"/>
          <p:cNvPicPr/>
          <p:nvPr/>
        </p:nvPicPr>
        <p:blipFill>
          <a:blip r:embed="rId2">
            <a:extLst>
              <a:ext uri="{28A0092B-C50C-407E-A947-70E740481C1C}">
                <a14:useLocalDpi xmlns:a14="http://schemas.microsoft.com/office/drawing/2010/main" val="0"/>
              </a:ext>
            </a:extLst>
          </a:blip>
          <a:stretch>
            <a:fillRect/>
          </a:stretch>
        </p:blipFill>
        <p:spPr>
          <a:xfrm>
            <a:off x="2423040" y="2212975"/>
            <a:ext cx="1384610" cy="2247513"/>
          </a:xfrm>
          <a:prstGeom prst="rect">
            <a:avLst/>
          </a:prstGeom>
        </p:spPr>
      </p:pic>
      <p:sp>
        <p:nvSpPr>
          <p:cNvPr id="3" name="Tekstvak 2"/>
          <p:cNvSpPr txBox="1"/>
          <p:nvPr/>
        </p:nvSpPr>
        <p:spPr>
          <a:xfrm>
            <a:off x="646771" y="4825614"/>
            <a:ext cx="5787738" cy="1384995"/>
          </a:xfrm>
          <a:prstGeom prst="rect">
            <a:avLst/>
          </a:prstGeom>
          <a:noFill/>
        </p:spPr>
        <p:txBody>
          <a:bodyPr wrap="none" rtlCol="0">
            <a:spAutoFit/>
          </a:bodyPr>
          <a:lstStyle/>
          <a:p>
            <a:r>
              <a:rPr lang="nl-BE" sz="2800" dirty="0"/>
              <a:t>Aansluitend klik je op een</a:t>
            </a:r>
          </a:p>
          <a:p>
            <a:r>
              <a:rPr lang="nl-BE" sz="2800" dirty="0"/>
              <a:t>vervanger. Die komt dan automatisch</a:t>
            </a:r>
          </a:p>
          <a:p>
            <a:r>
              <a:rPr lang="nl-BE" sz="2800" dirty="0"/>
              <a:t>in het veld bovenaan</a:t>
            </a:r>
          </a:p>
        </p:txBody>
      </p:sp>
      <p:pic>
        <p:nvPicPr>
          <p:cNvPr id="7" name="Afbeelding 6"/>
          <p:cNvPicPr/>
          <p:nvPr/>
        </p:nvPicPr>
        <p:blipFill rotWithShape="1">
          <a:blip r:embed="rId3"/>
          <a:srcRect l="4960" t="29347" r="81151" b="44199"/>
          <a:stretch/>
        </p:blipFill>
        <p:spPr bwMode="auto">
          <a:xfrm>
            <a:off x="10345106" y="435167"/>
            <a:ext cx="1321184" cy="2098483"/>
          </a:xfrm>
          <a:prstGeom prst="rect">
            <a:avLst/>
          </a:prstGeom>
          <a:ln>
            <a:noFill/>
          </a:ln>
          <a:extLst>
            <a:ext uri="{53640926-AAD7-44D8-BBD7-CCE9431645EC}">
              <a14:shadowObscured xmlns:a14="http://schemas.microsoft.com/office/drawing/2010/main"/>
            </a:ext>
          </a:extLst>
        </p:spPr>
      </p:pic>
      <p:pic>
        <p:nvPicPr>
          <p:cNvPr id="9" name="Tijdelijke aanduiding voor inhoud 8"/>
          <p:cNvPicPr>
            <a:picLocks noGrp="1"/>
          </p:cNvPicPr>
          <p:nvPr>
            <p:ph idx="1"/>
          </p:nvPr>
        </p:nvPicPr>
        <p:blipFill rotWithShape="1">
          <a:blip r:embed="rId4"/>
          <a:srcRect l="5456" t="14261" r="5754" b="15679"/>
          <a:stretch/>
        </p:blipFill>
        <p:spPr bwMode="auto">
          <a:xfrm>
            <a:off x="6096000" y="2898775"/>
            <a:ext cx="5393980" cy="3457575"/>
          </a:xfrm>
          <a:prstGeom prst="rect">
            <a:avLst/>
          </a:prstGeom>
          <a:ln>
            <a:noFill/>
          </a:ln>
          <a:extLst>
            <a:ext uri="{53640926-AAD7-44D8-BBD7-CCE9431645EC}">
              <a14:shadowObscured xmlns:a14="http://schemas.microsoft.com/office/drawing/2010/main"/>
            </a:ext>
          </a:extLst>
        </p:spPr>
      </p:pic>
      <p:cxnSp>
        <p:nvCxnSpPr>
          <p:cNvPr id="13" name="Rechte verbindingslijn met pijl 12"/>
          <p:cNvCxnSpPr/>
          <p:nvPr/>
        </p:nvCxnSpPr>
        <p:spPr>
          <a:xfrm>
            <a:off x="9364133" y="863600"/>
            <a:ext cx="980973" cy="21391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38389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482724"/>
          </a:xfrm>
        </p:spPr>
        <p:txBody>
          <a:bodyPr>
            <a:noAutofit/>
          </a:bodyPr>
          <a:lstStyle/>
          <a:p>
            <a:r>
              <a:rPr lang="nl-BE" sz="3600" b="1" u="sng" dirty="0"/>
              <a:t>Ploegfouten</a:t>
            </a:r>
            <a:r>
              <a:rPr lang="nl-BE" sz="3600" u="sng" dirty="0"/>
              <a:t>:</a:t>
            </a:r>
            <a:r>
              <a:rPr lang="nl-BE" sz="3600" dirty="0"/>
              <a:t> na individuele fout wordt automatisch een ploegfout toegevoegd in balkje onder de scorestand</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71</a:t>
            </a:fld>
            <a:endParaRPr lang="nl-BE"/>
          </a:p>
        </p:txBody>
      </p:sp>
      <p:pic>
        <p:nvPicPr>
          <p:cNvPr id="6" name="Afbeelding 5"/>
          <p:cNvPicPr/>
          <p:nvPr/>
        </p:nvPicPr>
        <p:blipFill>
          <a:blip r:embed="rId2">
            <a:extLst>
              <a:ext uri="{28A0092B-C50C-407E-A947-70E740481C1C}">
                <a14:useLocalDpi xmlns:a14="http://schemas.microsoft.com/office/drawing/2010/main" val="0"/>
              </a:ext>
            </a:extLst>
          </a:blip>
          <a:stretch>
            <a:fillRect/>
          </a:stretch>
        </p:blipFill>
        <p:spPr>
          <a:xfrm>
            <a:off x="2354766" y="1847849"/>
            <a:ext cx="2373351" cy="1943566"/>
          </a:xfrm>
          <a:prstGeom prst="rect">
            <a:avLst/>
          </a:prstGeom>
        </p:spPr>
      </p:pic>
      <p:pic>
        <p:nvPicPr>
          <p:cNvPr id="7" name="Afbeelding 6"/>
          <p:cNvPicPr/>
          <p:nvPr/>
        </p:nvPicPr>
        <p:blipFill>
          <a:blip r:embed="rId3">
            <a:extLst>
              <a:ext uri="{28A0092B-C50C-407E-A947-70E740481C1C}">
                <a14:useLocalDpi xmlns:a14="http://schemas.microsoft.com/office/drawing/2010/main" val="0"/>
              </a:ext>
            </a:extLst>
          </a:blip>
          <a:stretch>
            <a:fillRect/>
          </a:stretch>
        </p:blipFill>
        <p:spPr>
          <a:xfrm>
            <a:off x="3101998" y="5150032"/>
            <a:ext cx="1666875" cy="1025525"/>
          </a:xfrm>
          <a:prstGeom prst="rect">
            <a:avLst/>
          </a:prstGeom>
        </p:spPr>
      </p:pic>
      <p:sp>
        <p:nvSpPr>
          <p:cNvPr id="3" name="Tekstvak 2"/>
          <p:cNvSpPr txBox="1"/>
          <p:nvPr/>
        </p:nvSpPr>
        <p:spPr>
          <a:xfrm>
            <a:off x="1104653" y="4084066"/>
            <a:ext cx="2855718" cy="954107"/>
          </a:xfrm>
          <a:prstGeom prst="rect">
            <a:avLst/>
          </a:prstGeom>
          <a:noFill/>
        </p:spPr>
        <p:txBody>
          <a:bodyPr wrap="none" rtlCol="0">
            <a:spAutoFit/>
          </a:bodyPr>
          <a:lstStyle/>
          <a:p>
            <a:r>
              <a:rPr lang="nl-BE" sz="2800" dirty="0"/>
              <a:t>na 4</a:t>
            </a:r>
            <a:r>
              <a:rPr lang="nl-BE" sz="2800" baseline="30000" dirty="0"/>
              <a:t>de</a:t>
            </a:r>
            <a:r>
              <a:rPr lang="nl-BE" sz="2800" dirty="0"/>
              <a:t> ploegfout </a:t>
            </a:r>
          </a:p>
          <a:p>
            <a:r>
              <a:rPr lang="nl-BE" sz="2800" dirty="0"/>
              <a:t>Kleurt balkje rood</a:t>
            </a:r>
          </a:p>
        </p:txBody>
      </p:sp>
      <p:sp>
        <p:nvSpPr>
          <p:cNvPr id="8" name="Ovaal 7"/>
          <p:cNvSpPr/>
          <p:nvPr/>
        </p:nvSpPr>
        <p:spPr>
          <a:xfrm>
            <a:off x="2627041" y="3129539"/>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Ovaal 9"/>
          <p:cNvSpPr/>
          <p:nvPr/>
        </p:nvSpPr>
        <p:spPr>
          <a:xfrm>
            <a:off x="2912533" y="5718357"/>
            <a:ext cx="2082800" cy="67843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2" name="Tijdelijke aanduiding voor inhoud 8"/>
          <p:cNvPicPr>
            <a:picLocks noGrp="1"/>
          </p:cNvPicPr>
          <p:nvPr>
            <p:ph idx="1"/>
          </p:nvPr>
        </p:nvPicPr>
        <p:blipFill rotWithShape="1">
          <a:blip r:embed="rId4"/>
          <a:srcRect l="5456" t="14261" r="5754" b="15679"/>
          <a:stretch/>
        </p:blipFill>
        <p:spPr bwMode="auto">
          <a:xfrm>
            <a:off x="5624944" y="1986674"/>
            <a:ext cx="5996071" cy="3051499"/>
          </a:xfrm>
          <a:prstGeom prst="rect">
            <a:avLst/>
          </a:prstGeom>
          <a:ln>
            <a:noFill/>
          </a:ln>
          <a:extLst>
            <a:ext uri="{53640926-AAD7-44D8-BBD7-CCE9431645EC}">
              <a14:shadowObscured xmlns:a14="http://schemas.microsoft.com/office/drawing/2010/main"/>
            </a:ext>
          </a:extLst>
        </p:spPr>
      </p:pic>
      <p:sp>
        <p:nvSpPr>
          <p:cNvPr id="13" name="Ovaal 12"/>
          <p:cNvSpPr/>
          <p:nvPr/>
        </p:nvSpPr>
        <p:spPr>
          <a:xfrm>
            <a:off x="7215342" y="3723645"/>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5" name="Rechte verbindingslijn met pijl 14"/>
          <p:cNvCxnSpPr/>
          <p:nvPr/>
        </p:nvCxnSpPr>
        <p:spPr>
          <a:xfrm flipH="1" flipV="1">
            <a:off x="3541441" y="3865216"/>
            <a:ext cx="3673902" cy="29748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Tekstvak 13"/>
          <p:cNvSpPr txBox="1"/>
          <p:nvPr/>
        </p:nvSpPr>
        <p:spPr>
          <a:xfrm>
            <a:off x="5787483" y="5562480"/>
            <a:ext cx="4874348" cy="954107"/>
          </a:xfrm>
          <a:prstGeom prst="rect">
            <a:avLst/>
          </a:prstGeom>
          <a:noFill/>
        </p:spPr>
        <p:txBody>
          <a:bodyPr wrap="none" rtlCol="0">
            <a:spAutoFit/>
          </a:bodyPr>
          <a:lstStyle/>
          <a:p>
            <a:r>
              <a:rPr lang="nl-BE" sz="2800" dirty="0" smtClean="0"/>
              <a:t>           na </a:t>
            </a:r>
            <a:r>
              <a:rPr lang="nl-BE" sz="2800" dirty="0"/>
              <a:t>4</a:t>
            </a:r>
            <a:r>
              <a:rPr lang="nl-BE" sz="2800" baseline="30000" dirty="0"/>
              <a:t>de</a:t>
            </a:r>
            <a:r>
              <a:rPr lang="nl-BE" sz="2800" dirty="0"/>
              <a:t> ploegfout </a:t>
            </a:r>
          </a:p>
          <a:p>
            <a:r>
              <a:rPr lang="nl-BE" sz="2800" dirty="0" smtClean="0"/>
              <a:t>vlagje op tafel recht doen zetten</a:t>
            </a:r>
            <a:endParaRPr lang="nl-BE" sz="2800" dirty="0"/>
          </a:p>
        </p:txBody>
      </p:sp>
      <p:cxnSp>
        <p:nvCxnSpPr>
          <p:cNvPr id="16" name="Rechte verbindingslijn met pijl 15"/>
          <p:cNvCxnSpPr/>
          <p:nvPr/>
        </p:nvCxnSpPr>
        <p:spPr>
          <a:xfrm>
            <a:off x="2250103" y="4957764"/>
            <a:ext cx="973116" cy="84100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p:cNvCxnSpPr>
            <a:endCxn id="14" idx="1"/>
          </p:cNvCxnSpPr>
          <p:nvPr/>
        </p:nvCxnSpPr>
        <p:spPr>
          <a:xfrm>
            <a:off x="4994579" y="6023148"/>
            <a:ext cx="792904" cy="1638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333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482724"/>
          </a:xfrm>
        </p:spPr>
        <p:txBody>
          <a:bodyPr>
            <a:noAutofit/>
          </a:bodyPr>
          <a:lstStyle/>
          <a:p>
            <a:r>
              <a:rPr lang="nl-BE" sz="3600" b="1" u="sng" dirty="0"/>
              <a:t>Fout coach</a:t>
            </a:r>
            <a:r>
              <a:rPr lang="nl-BE" sz="3600" b="1" dirty="0"/>
              <a:t>: druk op ‘C’ … selecteer </a:t>
            </a:r>
            <a:r>
              <a:rPr lang="nl-BE" sz="3600" b="1" u="sng" dirty="0"/>
              <a:t>fout </a:t>
            </a:r>
            <a:r>
              <a:rPr lang="nl-BE" sz="3600" b="1" dirty="0"/>
              <a:t>uit de lijst</a:t>
            </a:r>
            <a:endParaRPr lang="nl-BE" sz="3600"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72</a:t>
            </a:fld>
            <a:endParaRPr lang="nl-BE"/>
          </a:p>
        </p:txBody>
      </p:sp>
      <p:pic>
        <p:nvPicPr>
          <p:cNvPr id="5" name="Tijdelijke aanduiding voor inhoud 4"/>
          <p:cNvPicPr>
            <a:picLocks noGrp="1"/>
          </p:cNvPicPr>
          <p:nvPr>
            <p:ph idx="1"/>
          </p:nvPr>
        </p:nvPicPr>
        <p:blipFill rotWithShape="1">
          <a:blip r:embed="rId2"/>
          <a:srcRect l="21809" t="24579" r="23772" b="23960"/>
          <a:stretch/>
        </p:blipFill>
        <p:spPr bwMode="auto">
          <a:xfrm>
            <a:off x="6846848" y="1361339"/>
            <a:ext cx="5345151" cy="3812827"/>
          </a:xfrm>
          <a:prstGeom prst="rect">
            <a:avLst/>
          </a:prstGeom>
          <a:ln>
            <a:noFill/>
          </a:ln>
          <a:extLst>
            <a:ext uri="{53640926-AAD7-44D8-BBD7-CCE9431645EC}">
              <a14:shadowObscured xmlns:a14="http://schemas.microsoft.com/office/drawing/2010/main"/>
            </a:ext>
          </a:extLst>
        </p:spPr>
      </p:pic>
      <p:pic>
        <p:nvPicPr>
          <p:cNvPr id="7" name="Afbeelding 6"/>
          <p:cNvPicPr/>
          <p:nvPr/>
        </p:nvPicPr>
        <p:blipFill rotWithShape="1">
          <a:blip r:embed="rId3"/>
          <a:srcRect l="11904" t="56627" r="11046" b="30766"/>
          <a:stretch/>
        </p:blipFill>
        <p:spPr bwMode="auto">
          <a:xfrm>
            <a:off x="838200" y="2977239"/>
            <a:ext cx="5339576" cy="2866000"/>
          </a:xfrm>
          <a:prstGeom prst="rect">
            <a:avLst/>
          </a:prstGeom>
          <a:ln>
            <a:noFill/>
          </a:ln>
          <a:extLst>
            <a:ext uri="{53640926-AAD7-44D8-BBD7-CCE9431645EC}">
              <a14:shadowObscured xmlns:a14="http://schemas.microsoft.com/office/drawing/2010/main"/>
            </a:ext>
          </a:extLst>
        </p:spPr>
      </p:pic>
      <p:cxnSp>
        <p:nvCxnSpPr>
          <p:cNvPr id="10" name="Rechte verbindingslijn met pijl 9"/>
          <p:cNvCxnSpPr/>
          <p:nvPr/>
        </p:nvCxnSpPr>
        <p:spPr>
          <a:xfrm>
            <a:off x="4705815" y="1361339"/>
            <a:ext cx="2141033" cy="323296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Rechte verbindingslijn met pijl 7"/>
          <p:cNvCxnSpPr/>
          <p:nvPr/>
        </p:nvCxnSpPr>
        <p:spPr>
          <a:xfrm flipH="1">
            <a:off x="7515920" y="1227581"/>
            <a:ext cx="24163" cy="512876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Rechte verbindingslijn met pijl 8"/>
          <p:cNvCxnSpPr/>
          <p:nvPr/>
        </p:nvCxnSpPr>
        <p:spPr>
          <a:xfrm flipH="1">
            <a:off x="3507988" y="6277159"/>
            <a:ext cx="3871248" cy="2639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Rechte verbindingslijn met pijl 13"/>
          <p:cNvCxnSpPr>
            <a:endCxn id="7" idx="2"/>
          </p:cNvCxnSpPr>
          <p:nvPr/>
        </p:nvCxnSpPr>
        <p:spPr>
          <a:xfrm flipV="1">
            <a:off x="3507988" y="5843239"/>
            <a:ext cx="0" cy="46031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8864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1981200" y="1340768"/>
            <a:ext cx="8229600" cy="1584176"/>
          </a:xfrm>
        </p:spPr>
        <p:txBody>
          <a:bodyPr>
            <a:normAutofit/>
          </a:bodyPr>
          <a:lstStyle/>
          <a:p>
            <a:pPr marL="0" indent="0">
              <a:buNone/>
            </a:pPr>
            <a:r>
              <a:rPr lang="nl-BE" sz="2000" dirty="0">
                <a:solidFill>
                  <a:schemeClr val="bg1"/>
                </a:solidFill>
              </a:rPr>
              <a:t>Bij de start van de wedstrijd duidt de coach de 5 starters aan van zijn team en “tekent” hij af.</a:t>
            </a:r>
            <a:endParaRPr lang="en-US" sz="1600" dirty="0">
              <a:solidFill>
                <a:schemeClr val="bg1"/>
              </a:solidFill>
            </a:endParaRPr>
          </a:p>
        </p:txBody>
      </p:sp>
      <p:pic>
        <p:nvPicPr>
          <p:cNvPr id="7" name="Picture 6"/>
          <p:cNvPicPr>
            <a:picLocks noChangeAspect="1"/>
          </p:cNvPicPr>
          <p:nvPr/>
        </p:nvPicPr>
        <p:blipFill>
          <a:blip r:embed="rId3"/>
          <a:stretch>
            <a:fillRect/>
          </a:stretch>
        </p:blipFill>
        <p:spPr>
          <a:xfrm>
            <a:off x="1532546" y="483916"/>
            <a:ext cx="9139561" cy="5744377"/>
          </a:xfrm>
          <a:prstGeom prst="rect">
            <a:avLst/>
          </a:prstGeom>
        </p:spPr>
      </p:pic>
      <p:sp>
        <p:nvSpPr>
          <p:cNvPr id="2" name="Rectangle 1"/>
          <p:cNvSpPr/>
          <p:nvPr/>
        </p:nvSpPr>
        <p:spPr>
          <a:xfrm>
            <a:off x="3071664" y="1556792"/>
            <a:ext cx="6048672" cy="13681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279576" y="1772816"/>
            <a:ext cx="7632848" cy="44554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8976320" y="1340768"/>
            <a:ext cx="1080120" cy="6480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135560" y="1344786"/>
            <a:ext cx="1080120" cy="6480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370040" y="1844825"/>
            <a:ext cx="5600447" cy="646331"/>
          </a:xfrm>
          <a:prstGeom prst="rect">
            <a:avLst/>
          </a:prstGeom>
          <a:noFill/>
        </p:spPr>
        <p:txBody>
          <a:bodyPr wrap="square" rtlCol="0">
            <a:spAutoFit/>
          </a:bodyPr>
          <a:lstStyle/>
          <a:p>
            <a:r>
              <a:rPr lang="nl-BE" dirty="0"/>
              <a:t>Time-outs kunnen gestart worden door op deze knoppen te drukken. Je krijgt dan een pop-up die je bevestigt.</a:t>
            </a:r>
            <a:endParaRPr lang="en-US" dirty="0"/>
          </a:p>
        </p:txBody>
      </p:sp>
      <p:pic>
        <p:nvPicPr>
          <p:cNvPr id="6" name="Picture 5"/>
          <p:cNvPicPr>
            <a:picLocks noChangeAspect="1"/>
          </p:cNvPicPr>
          <p:nvPr/>
        </p:nvPicPr>
        <p:blipFill>
          <a:blip r:embed="rId4"/>
          <a:stretch>
            <a:fillRect/>
          </a:stretch>
        </p:blipFill>
        <p:spPr>
          <a:xfrm>
            <a:off x="4032288" y="2636913"/>
            <a:ext cx="4079936" cy="1712263"/>
          </a:xfrm>
          <a:prstGeom prst="rect">
            <a:avLst/>
          </a:prstGeom>
        </p:spPr>
      </p:pic>
      <p:sp>
        <p:nvSpPr>
          <p:cNvPr id="13" name="TextBox 12"/>
          <p:cNvSpPr txBox="1"/>
          <p:nvPr/>
        </p:nvSpPr>
        <p:spPr>
          <a:xfrm>
            <a:off x="2567609" y="4510861"/>
            <a:ext cx="5600447" cy="1200329"/>
          </a:xfrm>
          <a:prstGeom prst="rect">
            <a:avLst/>
          </a:prstGeom>
          <a:noFill/>
        </p:spPr>
        <p:txBody>
          <a:bodyPr wrap="square" rtlCol="0">
            <a:spAutoFit/>
          </a:bodyPr>
          <a:lstStyle/>
          <a:p>
            <a:r>
              <a:rPr lang="nl-BE" dirty="0"/>
              <a:t>De Time-out knop wordt vervangen door een </a:t>
            </a:r>
            <a:r>
              <a:rPr lang="nl-BE" dirty="0" err="1"/>
              <a:t>count-down</a:t>
            </a:r>
            <a:r>
              <a:rPr lang="nl-BE" dirty="0"/>
              <a:t> klok (is niet de officiële time </a:t>
            </a:r>
            <a:r>
              <a:rPr lang="nl-BE" dirty="0" err="1"/>
              <a:t>clock</a:t>
            </a:r>
            <a:r>
              <a:rPr lang="nl-BE" dirty="0"/>
              <a:t>). Onderaan de klok verschijnt het aantal time-outs en in welke periode deze werden genomen.</a:t>
            </a:r>
            <a:endParaRPr lang="en-US" dirty="0"/>
          </a:p>
        </p:txBody>
      </p:sp>
      <p:sp>
        <p:nvSpPr>
          <p:cNvPr id="14" name="TextBox 13"/>
          <p:cNvSpPr txBox="1"/>
          <p:nvPr/>
        </p:nvSpPr>
        <p:spPr>
          <a:xfrm>
            <a:off x="2567609" y="5548775"/>
            <a:ext cx="6840760" cy="646331"/>
          </a:xfrm>
          <a:prstGeom prst="rect">
            <a:avLst/>
          </a:prstGeom>
          <a:noFill/>
        </p:spPr>
        <p:txBody>
          <a:bodyPr wrap="square" rtlCol="0">
            <a:spAutoFit/>
          </a:bodyPr>
          <a:lstStyle/>
          <a:p>
            <a:r>
              <a:rPr lang="nl-BE" b="1" dirty="0">
                <a:solidFill>
                  <a:srgbClr val="FF0000"/>
                </a:solidFill>
              </a:rPr>
              <a:t>Bij een time out worden </a:t>
            </a:r>
            <a:r>
              <a:rPr lang="nl-BE" b="1" u="sng" dirty="0">
                <a:solidFill>
                  <a:srgbClr val="FF0000"/>
                </a:solidFill>
              </a:rPr>
              <a:t>alle </a:t>
            </a:r>
            <a:r>
              <a:rPr lang="nl-BE" b="1" dirty="0">
                <a:solidFill>
                  <a:srgbClr val="FF0000"/>
                </a:solidFill>
              </a:rPr>
              <a:t>spelers terug op de bank gezet en moet je de spelers op het veld opnieuw aanduiden door erop te klikken.</a:t>
            </a:r>
            <a:endParaRPr lang="en-US" b="1" dirty="0">
              <a:solidFill>
                <a:srgbClr val="FF0000"/>
              </a:solidFill>
            </a:endParaRPr>
          </a:p>
        </p:txBody>
      </p:sp>
      <p:sp>
        <p:nvSpPr>
          <p:cNvPr id="15" name="TextBox 14"/>
          <p:cNvSpPr txBox="1"/>
          <p:nvPr/>
        </p:nvSpPr>
        <p:spPr>
          <a:xfrm>
            <a:off x="5273416" y="-13096"/>
            <a:ext cx="1686680" cy="523220"/>
          </a:xfrm>
          <a:prstGeom prst="rect">
            <a:avLst/>
          </a:prstGeom>
          <a:noFill/>
        </p:spPr>
        <p:txBody>
          <a:bodyPr wrap="none" rtlCol="0">
            <a:spAutoFit/>
          </a:bodyPr>
          <a:lstStyle/>
          <a:p>
            <a:r>
              <a:rPr lang="nl-BE" sz="2800" b="1" dirty="0"/>
              <a:t>Time-outs</a:t>
            </a:r>
            <a:endParaRPr lang="en-US" sz="2800" b="1" dirty="0"/>
          </a:p>
        </p:txBody>
      </p:sp>
      <p:pic>
        <p:nvPicPr>
          <p:cNvPr id="16" name="Picture 15"/>
          <p:cNvPicPr>
            <a:picLocks noChangeAspect="1"/>
          </p:cNvPicPr>
          <p:nvPr/>
        </p:nvPicPr>
        <p:blipFill>
          <a:blip r:embed="rId5"/>
          <a:stretch>
            <a:fillRect/>
          </a:stretch>
        </p:blipFill>
        <p:spPr>
          <a:xfrm>
            <a:off x="8567809" y="4510861"/>
            <a:ext cx="1105054" cy="695422"/>
          </a:xfrm>
          <a:prstGeom prst="rect">
            <a:avLst/>
          </a:prstGeom>
        </p:spPr>
      </p:pic>
      <p:cxnSp>
        <p:nvCxnSpPr>
          <p:cNvPr id="20" name="Rechte verbindingslijn met pijl 19"/>
          <p:cNvCxnSpPr/>
          <p:nvPr/>
        </p:nvCxnSpPr>
        <p:spPr>
          <a:xfrm flipV="1">
            <a:off x="8168056" y="4698660"/>
            <a:ext cx="350345" cy="3194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22141"/>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27729"/>
            <a:ext cx="10515600" cy="2131218"/>
          </a:xfrm>
        </p:spPr>
        <p:txBody>
          <a:bodyPr>
            <a:noAutofit/>
          </a:bodyPr>
          <a:lstStyle/>
          <a:p>
            <a:r>
              <a:rPr lang="nl-BE" sz="3600" b="1" dirty="0" smtClean="0"/>
              <a:t>         Klok </a:t>
            </a:r>
            <a:r>
              <a:rPr lang="nl-BE" sz="3600" b="1" dirty="0"/>
              <a:t>bovenaan</a:t>
            </a:r>
            <a:r>
              <a:rPr lang="nl-BE" sz="3600" dirty="0"/>
              <a:t>: </a:t>
            </a:r>
            <a:r>
              <a:rPr lang="nl-BE" sz="3600" u="sng" dirty="0"/>
              <a:t>is geen wedstrijdklok!</a:t>
            </a:r>
            <a:r>
              <a:rPr lang="nl-BE" sz="3600" dirty="0"/>
              <a:t/>
            </a:r>
            <a:br>
              <a:rPr lang="nl-BE" sz="3600" dirty="0"/>
            </a:br>
            <a:r>
              <a:rPr lang="nl-BE" sz="3600" dirty="0"/>
              <a:t>- Ze moet niet gebruikt worden. Je kan </a:t>
            </a:r>
            <a:r>
              <a:rPr lang="nl-BE" sz="3600" dirty="0" smtClean="0"/>
              <a:t>er via drukken op  </a:t>
            </a:r>
            <a:br>
              <a:rPr lang="nl-BE" sz="3600" dirty="0" smtClean="0"/>
            </a:br>
            <a:r>
              <a:rPr lang="nl-BE" sz="3600" dirty="0" smtClean="0"/>
              <a:t>    ‘+’ (of ‘-’)de </a:t>
            </a:r>
            <a:r>
              <a:rPr lang="nl-BE" sz="3600" dirty="0"/>
              <a:t>minuut (van een </a:t>
            </a:r>
            <a:r>
              <a:rPr lang="nl-BE" sz="3600" dirty="0" smtClean="0"/>
              <a:t>lopende periode</a:t>
            </a:r>
            <a:r>
              <a:rPr lang="nl-BE" sz="3600" dirty="0"/>
              <a:t>) in </a:t>
            </a:r>
            <a:r>
              <a:rPr lang="nl-BE" sz="3600" dirty="0" smtClean="0"/>
              <a:t>aangeven</a:t>
            </a:r>
            <a:br>
              <a:rPr lang="nl-BE" sz="3600" dirty="0" smtClean="0"/>
            </a:br>
            <a:r>
              <a:rPr lang="nl-BE" sz="3600" dirty="0" smtClean="0"/>
              <a:t>- </a:t>
            </a:r>
            <a:r>
              <a:rPr lang="nl-BE" sz="3600" u="sng" dirty="0" smtClean="0"/>
              <a:t>voordeel</a:t>
            </a:r>
            <a:r>
              <a:rPr lang="nl-BE" sz="3600" dirty="0" smtClean="0"/>
              <a:t>: men weet wanneer ‘iets’ gebeurd is</a:t>
            </a:r>
            <a:br>
              <a:rPr lang="nl-BE" sz="3600" dirty="0" smtClean="0"/>
            </a:br>
            <a:r>
              <a:rPr lang="nl-BE" sz="3600" dirty="0" smtClean="0"/>
              <a:t>                      </a:t>
            </a:r>
            <a:r>
              <a:rPr lang="nl-BE" sz="2800" i="1" dirty="0" smtClean="0"/>
              <a:t>( zie verder bij ‘verloop’)</a:t>
            </a:r>
            <a:br>
              <a:rPr lang="nl-BE" sz="2800" i="1" dirty="0" smtClean="0"/>
            </a:br>
            <a:endParaRPr lang="nl-BE" sz="2800" i="1" dirty="0">
              <a:solidFill>
                <a:srgbClr val="FF0000"/>
              </a:solidFill>
            </a:endParaRP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74</a:t>
            </a:fld>
            <a:endParaRPr lang="nl-BE"/>
          </a:p>
        </p:txBody>
      </p:sp>
      <p:pic>
        <p:nvPicPr>
          <p:cNvPr id="5" name="Tijdelijke aanduiding voor inhoud 4"/>
          <p:cNvPicPr>
            <a:picLocks noGrp="1"/>
          </p:cNvPicPr>
          <p:nvPr>
            <p:ph idx="1"/>
          </p:nvPr>
        </p:nvPicPr>
        <p:blipFill rotWithShape="1">
          <a:blip r:embed="rId2"/>
          <a:srcRect l="21809" t="24579" r="23772" b="23960"/>
          <a:stretch/>
        </p:blipFill>
        <p:spPr bwMode="auto">
          <a:xfrm>
            <a:off x="770917" y="2812992"/>
            <a:ext cx="5239591" cy="3658664"/>
          </a:xfrm>
          <a:prstGeom prst="rect">
            <a:avLst/>
          </a:prstGeom>
          <a:ln>
            <a:noFill/>
          </a:ln>
          <a:extLst>
            <a:ext uri="{53640926-AAD7-44D8-BBD7-CCE9431645EC}">
              <a14:shadowObscured xmlns:a14="http://schemas.microsoft.com/office/drawing/2010/main"/>
            </a:ext>
          </a:extLst>
        </p:spPr>
      </p:pic>
      <p:pic>
        <p:nvPicPr>
          <p:cNvPr id="7" name="Afbeelding 6"/>
          <p:cNvPicPr/>
          <p:nvPr/>
        </p:nvPicPr>
        <p:blipFill rotWithShape="1">
          <a:blip r:embed="rId3"/>
          <a:srcRect l="34392" r="38988" b="63006"/>
          <a:stretch/>
        </p:blipFill>
        <p:spPr bwMode="auto">
          <a:xfrm>
            <a:off x="7736943" y="3042414"/>
            <a:ext cx="2454315" cy="3199819"/>
          </a:xfrm>
          <a:prstGeom prst="rect">
            <a:avLst/>
          </a:prstGeom>
          <a:ln>
            <a:noFill/>
          </a:ln>
          <a:extLst>
            <a:ext uri="{53640926-AAD7-44D8-BBD7-CCE9431645EC}">
              <a14:shadowObscured xmlns:a14="http://schemas.microsoft.com/office/drawing/2010/main"/>
            </a:ext>
          </a:extLst>
        </p:spPr>
      </p:pic>
      <p:cxnSp>
        <p:nvCxnSpPr>
          <p:cNvPr id="13" name="Rechte verbindingslijn met pijl 12"/>
          <p:cNvCxnSpPr/>
          <p:nvPr/>
        </p:nvCxnSpPr>
        <p:spPr>
          <a:xfrm>
            <a:off x="3666836" y="3112655"/>
            <a:ext cx="3925455" cy="162560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0053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1981200" y="1340768"/>
            <a:ext cx="8229600" cy="1584176"/>
          </a:xfrm>
        </p:spPr>
        <p:txBody>
          <a:bodyPr>
            <a:normAutofit/>
          </a:bodyPr>
          <a:lstStyle/>
          <a:p>
            <a:pPr marL="0" indent="0">
              <a:buNone/>
            </a:pPr>
            <a:r>
              <a:rPr lang="nl-BE" sz="2000" dirty="0">
                <a:solidFill>
                  <a:schemeClr val="bg1"/>
                </a:solidFill>
              </a:rPr>
              <a:t>Bij de start van de wedstrijd duidt de coach de 5 starters aan van zijn team en “tekent” hij af.</a:t>
            </a:r>
            <a:endParaRPr lang="en-US" sz="1600" dirty="0">
              <a:solidFill>
                <a:schemeClr val="bg1"/>
              </a:solidFill>
            </a:endParaRPr>
          </a:p>
        </p:txBody>
      </p:sp>
      <p:pic>
        <p:nvPicPr>
          <p:cNvPr id="7" name="Picture 6"/>
          <p:cNvPicPr>
            <a:picLocks noChangeAspect="1"/>
          </p:cNvPicPr>
          <p:nvPr/>
        </p:nvPicPr>
        <p:blipFill>
          <a:blip r:embed="rId3"/>
          <a:stretch>
            <a:fillRect/>
          </a:stretch>
        </p:blipFill>
        <p:spPr>
          <a:xfrm>
            <a:off x="1526219" y="462200"/>
            <a:ext cx="9139561" cy="5744377"/>
          </a:xfrm>
          <a:prstGeom prst="rect">
            <a:avLst/>
          </a:prstGeom>
        </p:spPr>
      </p:pic>
      <p:sp>
        <p:nvSpPr>
          <p:cNvPr id="2" name="Rectangle 1"/>
          <p:cNvSpPr/>
          <p:nvPr/>
        </p:nvSpPr>
        <p:spPr>
          <a:xfrm>
            <a:off x="2279576" y="1476684"/>
            <a:ext cx="7632848" cy="47435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073685" y="1514565"/>
            <a:ext cx="6328330" cy="1200329"/>
          </a:xfrm>
          <a:prstGeom prst="rect">
            <a:avLst/>
          </a:prstGeom>
          <a:noFill/>
        </p:spPr>
        <p:txBody>
          <a:bodyPr wrap="square" rtlCol="0">
            <a:spAutoFit/>
          </a:bodyPr>
          <a:lstStyle/>
          <a:p>
            <a:r>
              <a:rPr lang="nl-BE" sz="2400" dirty="0" smtClean="0"/>
              <a:t>Onder </a:t>
            </a:r>
            <a:r>
              <a:rPr lang="nl-BE" sz="2400" dirty="0"/>
              <a:t>de klok bevinden zich </a:t>
            </a:r>
            <a:r>
              <a:rPr lang="nl-BE" sz="2400" b="1" u="sng" dirty="0">
                <a:solidFill>
                  <a:srgbClr val="FF0000"/>
                </a:solidFill>
              </a:rPr>
              <a:t>de periodes</a:t>
            </a:r>
            <a:r>
              <a:rPr lang="nl-BE" sz="2400" dirty="0"/>
              <a:t>. Door op de volgende periode te klikken kan je wisselen van periode.</a:t>
            </a:r>
            <a:endParaRPr lang="en-US" sz="2400" dirty="0"/>
          </a:p>
        </p:txBody>
      </p:sp>
      <p:pic>
        <p:nvPicPr>
          <p:cNvPr id="4" name="Picture 3"/>
          <p:cNvPicPr>
            <a:picLocks noChangeAspect="1"/>
          </p:cNvPicPr>
          <p:nvPr/>
        </p:nvPicPr>
        <p:blipFill>
          <a:blip r:embed="rId4"/>
          <a:stretch>
            <a:fillRect/>
          </a:stretch>
        </p:blipFill>
        <p:spPr>
          <a:xfrm>
            <a:off x="3733883" y="2780929"/>
            <a:ext cx="4744112" cy="1991003"/>
          </a:xfrm>
          <a:prstGeom prst="rect">
            <a:avLst/>
          </a:prstGeom>
          <a:ln>
            <a:solidFill>
              <a:schemeClr val="bg1">
                <a:lumMod val="75000"/>
              </a:schemeClr>
            </a:solidFill>
          </a:ln>
        </p:spPr>
      </p:pic>
      <p:sp>
        <p:nvSpPr>
          <p:cNvPr id="9" name="TextBox 8"/>
          <p:cNvSpPr txBox="1"/>
          <p:nvPr/>
        </p:nvSpPr>
        <p:spPr>
          <a:xfrm>
            <a:off x="3152046" y="5097958"/>
            <a:ext cx="6328330" cy="1015663"/>
          </a:xfrm>
          <a:prstGeom prst="rect">
            <a:avLst/>
          </a:prstGeom>
          <a:noFill/>
        </p:spPr>
        <p:txBody>
          <a:bodyPr wrap="square" rtlCol="0">
            <a:spAutoFit/>
          </a:bodyPr>
          <a:lstStyle/>
          <a:p>
            <a:r>
              <a:rPr lang="nl-BE" sz="2000" b="1" dirty="0">
                <a:solidFill>
                  <a:srgbClr val="FF0000"/>
                </a:solidFill>
              </a:rPr>
              <a:t>Na het wisselen van een periode worden alle spelers terug op de bank gezet en moet je de spelers op het veld opnieuw aanduiden door erop te klikken.</a:t>
            </a:r>
            <a:endParaRPr lang="en-US" sz="2000" b="1" dirty="0">
              <a:solidFill>
                <a:srgbClr val="FF0000"/>
              </a:solidFill>
            </a:endParaRPr>
          </a:p>
        </p:txBody>
      </p:sp>
      <p:sp>
        <p:nvSpPr>
          <p:cNvPr id="10" name="TextBox 9"/>
          <p:cNvSpPr txBox="1"/>
          <p:nvPr/>
        </p:nvSpPr>
        <p:spPr>
          <a:xfrm>
            <a:off x="5015881" y="-13096"/>
            <a:ext cx="1475725" cy="523220"/>
          </a:xfrm>
          <a:prstGeom prst="rect">
            <a:avLst/>
          </a:prstGeom>
          <a:noFill/>
        </p:spPr>
        <p:txBody>
          <a:bodyPr wrap="none" rtlCol="0">
            <a:spAutoFit/>
          </a:bodyPr>
          <a:lstStyle/>
          <a:p>
            <a:r>
              <a:rPr lang="nl-BE" sz="2800" b="1" dirty="0" smtClean="0"/>
              <a:t>Periodes</a:t>
            </a:r>
            <a:endParaRPr lang="en-US" sz="2800" b="1" dirty="0"/>
          </a:p>
        </p:txBody>
      </p:sp>
      <p:cxnSp>
        <p:nvCxnSpPr>
          <p:cNvPr id="17" name="Rechte verbindingslijn met pijl 16"/>
          <p:cNvCxnSpPr/>
          <p:nvPr/>
        </p:nvCxnSpPr>
        <p:spPr>
          <a:xfrm flipH="1" flipV="1">
            <a:off x="5604934" y="1514566"/>
            <a:ext cx="1591733" cy="9906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6155460"/>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1981200" y="1340768"/>
            <a:ext cx="8229600" cy="1584176"/>
          </a:xfrm>
        </p:spPr>
        <p:txBody>
          <a:bodyPr>
            <a:normAutofit/>
          </a:bodyPr>
          <a:lstStyle/>
          <a:p>
            <a:pPr marL="0" indent="0">
              <a:buNone/>
            </a:pPr>
            <a:r>
              <a:rPr lang="nl-BE" sz="2000" dirty="0">
                <a:solidFill>
                  <a:schemeClr val="bg1"/>
                </a:solidFill>
              </a:rPr>
              <a:t>Bij de start van de wedstrijd duidt de coach de 5 starters aan van zijn team en “tekent” hij af.</a:t>
            </a:r>
            <a:endParaRPr lang="en-US" sz="1600" dirty="0">
              <a:solidFill>
                <a:schemeClr val="bg1"/>
              </a:solidFill>
            </a:endParaRPr>
          </a:p>
        </p:txBody>
      </p:sp>
      <p:pic>
        <p:nvPicPr>
          <p:cNvPr id="7" name="Picture 6"/>
          <p:cNvPicPr>
            <a:picLocks noChangeAspect="1"/>
          </p:cNvPicPr>
          <p:nvPr/>
        </p:nvPicPr>
        <p:blipFill>
          <a:blip r:embed="rId3"/>
          <a:stretch>
            <a:fillRect/>
          </a:stretch>
        </p:blipFill>
        <p:spPr>
          <a:xfrm>
            <a:off x="1526219" y="462200"/>
            <a:ext cx="9139561" cy="5744377"/>
          </a:xfrm>
          <a:prstGeom prst="rect">
            <a:avLst/>
          </a:prstGeom>
        </p:spPr>
      </p:pic>
      <p:sp>
        <p:nvSpPr>
          <p:cNvPr id="2" name="Rectangle 1"/>
          <p:cNvSpPr/>
          <p:nvPr/>
        </p:nvSpPr>
        <p:spPr>
          <a:xfrm>
            <a:off x="2279576" y="1794932"/>
            <a:ext cx="7632848" cy="44252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10" name="TextBox 9"/>
          <p:cNvSpPr txBox="1"/>
          <p:nvPr/>
        </p:nvSpPr>
        <p:spPr>
          <a:xfrm>
            <a:off x="5015881" y="-13096"/>
            <a:ext cx="1475725" cy="523220"/>
          </a:xfrm>
          <a:prstGeom prst="rect">
            <a:avLst/>
          </a:prstGeom>
          <a:noFill/>
        </p:spPr>
        <p:txBody>
          <a:bodyPr wrap="none" rtlCol="0">
            <a:spAutoFit/>
          </a:bodyPr>
          <a:lstStyle/>
          <a:p>
            <a:r>
              <a:rPr lang="nl-BE" sz="2800" b="1" dirty="0" smtClean="0"/>
              <a:t>Periodes</a:t>
            </a:r>
            <a:endParaRPr lang="en-US" sz="2800" b="1" dirty="0"/>
          </a:p>
        </p:txBody>
      </p:sp>
      <p:sp>
        <p:nvSpPr>
          <p:cNvPr id="6" name="Tekstvak 5"/>
          <p:cNvSpPr txBox="1"/>
          <p:nvPr/>
        </p:nvSpPr>
        <p:spPr>
          <a:xfrm>
            <a:off x="3415637" y="2339625"/>
            <a:ext cx="5644425" cy="3477875"/>
          </a:xfrm>
          <a:prstGeom prst="rect">
            <a:avLst/>
          </a:prstGeom>
          <a:noFill/>
        </p:spPr>
        <p:txBody>
          <a:bodyPr wrap="square" rtlCol="0">
            <a:spAutoFit/>
          </a:bodyPr>
          <a:lstStyle/>
          <a:p>
            <a:pPr algn="ctr"/>
            <a:r>
              <a:rPr lang="nl-BE" sz="2800" b="1" dirty="0" smtClean="0"/>
              <a:t>BELANGRIJK</a:t>
            </a:r>
          </a:p>
          <a:p>
            <a:r>
              <a:rPr lang="nl-BE" sz="2400" dirty="0" smtClean="0"/>
              <a:t>Na afsluiten 2</a:t>
            </a:r>
            <a:r>
              <a:rPr lang="nl-BE" sz="2400" baseline="30000" dirty="0" smtClean="0"/>
              <a:t>de</a:t>
            </a:r>
            <a:r>
              <a:rPr lang="nl-BE" sz="2400" dirty="0" smtClean="0"/>
              <a:t> periode (rust begint)</a:t>
            </a:r>
          </a:p>
          <a:p>
            <a:pPr algn="ctr"/>
            <a:r>
              <a:rPr lang="nl-BE" sz="2400" b="1" dirty="0"/>
              <a:t>o</a:t>
            </a:r>
            <a:r>
              <a:rPr lang="nl-BE" sz="2400" b="1" dirty="0" smtClean="0"/>
              <a:t>nmiddellijk periode 3 instellen!!!</a:t>
            </a:r>
          </a:p>
          <a:p>
            <a:r>
              <a:rPr lang="nl-BE" sz="2400" dirty="0" smtClean="0"/>
              <a:t>Voordelen:</a:t>
            </a:r>
          </a:p>
          <a:p>
            <a:r>
              <a:rPr lang="nl-BE" sz="2400" dirty="0" smtClean="0"/>
              <a:t>- voorkomt dat iemand nog wijzigingen zou aanbrengen in de gegevens van de eerste twee periodes</a:t>
            </a:r>
          </a:p>
          <a:p>
            <a:r>
              <a:rPr lang="nl-BE" sz="2400" dirty="0" smtClean="0"/>
              <a:t>- scheidsrechter moet tablet niet meenemen naar de kleedkamer</a:t>
            </a:r>
            <a:endParaRPr lang="nl-BE" sz="2400" dirty="0"/>
          </a:p>
        </p:txBody>
      </p:sp>
    </p:spTree>
    <p:extLst>
      <p:ext uri="{BB962C8B-B14F-4D97-AF65-F5344CB8AC3E}">
        <p14:creationId xmlns:p14="http://schemas.microsoft.com/office/powerpoint/2010/main" val="3959574604"/>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1981200" y="1340768"/>
            <a:ext cx="8229600" cy="1584176"/>
          </a:xfrm>
        </p:spPr>
        <p:txBody>
          <a:bodyPr>
            <a:normAutofit/>
          </a:bodyPr>
          <a:lstStyle/>
          <a:p>
            <a:pPr marL="0" indent="0">
              <a:buNone/>
            </a:pPr>
            <a:r>
              <a:rPr lang="nl-BE" sz="2000" dirty="0">
                <a:solidFill>
                  <a:schemeClr val="bg1"/>
                </a:solidFill>
              </a:rPr>
              <a:t>Bij de start van de wedstrijd duidt de coach de 5 starters aan van zijn team en “tekent” hij af.</a:t>
            </a:r>
            <a:endParaRPr lang="en-US" sz="1600" dirty="0">
              <a:solidFill>
                <a:schemeClr val="bg1"/>
              </a:solidFill>
            </a:endParaRPr>
          </a:p>
        </p:txBody>
      </p:sp>
      <p:pic>
        <p:nvPicPr>
          <p:cNvPr id="7" name="Picture 6"/>
          <p:cNvPicPr>
            <a:picLocks noChangeAspect="1"/>
          </p:cNvPicPr>
          <p:nvPr/>
        </p:nvPicPr>
        <p:blipFill>
          <a:blip r:embed="rId3"/>
          <a:stretch>
            <a:fillRect/>
          </a:stretch>
        </p:blipFill>
        <p:spPr>
          <a:xfrm>
            <a:off x="1532546" y="483916"/>
            <a:ext cx="9139561" cy="5744377"/>
          </a:xfrm>
          <a:prstGeom prst="rect">
            <a:avLst/>
          </a:prstGeom>
        </p:spPr>
      </p:pic>
      <p:sp>
        <p:nvSpPr>
          <p:cNvPr id="2" name="Rectangle 1"/>
          <p:cNvSpPr/>
          <p:nvPr/>
        </p:nvSpPr>
        <p:spPr>
          <a:xfrm>
            <a:off x="3071664" y="1556792"/>
            <a:ext cx="2520280" cy="13681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600056" y="1556792"/>
            <a:ext cx="2520280" cy="13681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312132" y="2896937"/>
            <a:ext cx="7614580" cy="38152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l-BE" sz="2000" b="1" dirty="0">
                <a:solidFill>
                  <a:schemeClr val="tx1"/>
                </a:solidFill>
              </a:rPr>
              <a:t>Deelnemers: </a:t>
            </a:r>
            <a:r>
              <a:rPr lang="nl-BE" sz="2000" dirty="0">
                <a:solidFill>
                  <a:schemeClr val="tx1"/>
                </a:solidFill>
              </a:rPr>
              <a:t>Via deze knop keer je terug naar het vorige blad en verlaat je het wedstrijdblad. Indien je enkel het wedstrijdblad wil verkleinen, zodat je de browser-pagina’s ziet, dan klik je op de </a:t>
            </a:r>
            <a:r>
              <a:rPr lang="nl-BE" sz="2000" dirty="0" err="1">
                <a:solidFill>
                  <a:schemeClr val="tx1"/>
                </a:solidFill>
              </a:rPr>
              <a:t>Esc</a:t>
            </a:r>
            <a:r>
              <a:rPr lang="nl-BE" sz="2000" dirty="0">
                <a:solidFill>
                  <a:schemeClr val="tx1"/>
                </a:solidFill>
              </a:rPr>
              <a:t>-knop.</a:t>
            </a:r>
          </a:p>
          <a:p>
            <a:r>
              <a:rPr lang="nl-BE" sz="2000" b="1" dirty="0">
                <a:solidFill>
                  <a:schemeClr val="tx1"/>
                </a:solidFill>
              </a:rPr>
              <a:t>Verloop:</a:t>
            </a:r>
            <a:r>
              <a:rPr lang="nl-BE" sz="2000" dirty="0">
                <a:solidFill>
                  <a:schemeClr val="tx1"/>
                </a:solidFill>
              </a:rPr>
              <a:t> Via deze knop kan je eerder gemaakte acties ongedaan maken. Je ziet hier een volledige audit van alle acties. </a:t>
            </a:r>
          </a:p>
          <a:p>
            <a:r>
              <a:rPr lang="nl-BE" sz="2000" b="1" dirty="0">
                <a:solidFill>
                  <a:schemeClr val="tx1"/>
                </a:solidFill>
              </a:rPr>
              <a:t>Opmerkingen</a:t>
            </a:r>
            <a:r>
              <a:rPr lang="nl-BE" sz="2000" dirty="0">
                <a:solidFill>
                  <a:schemeClr val="tx1"/>
                </a:solidFill>
              </a:rPr>
              <a:t>: Via deze knop kunnen de bezoekers; thuisploeg of refs een opmerking ingeven.</a:t>
            </a:r>
          </a:p>
          <a:p>
            <a:r>
              <a:rPr lang="nl-BE" sz="2000" b="1" dirty="0">
                <a:solidFill>
                  <a:schemeClr val="tx1"/>
                </a:solidFill>
              </a:rPr>
              <a:t>Einde wedstrijd</a:t>
            </a:r>
            <a:r>
              <a:rPr lang="nl-BE" sz="2000" dirty="0">
                <a:solidFill>
                  <a:schemeClr val="tx1"/>
                </a:solidFill>
              </a:rPr>
              <a:t>: Op het einde van de wedstrijd moeten zowel de bezoekers; thuisploeg als de refs hun akkoord geven. Via een pincode van de refs wordt de wedstrijd officieel afgesloten. Er is geen nood meer om de uitslag achteraf nog in te geven op de BVL-site.</a:t>
            </a:r>
            <a:endParaRPr lang="en-US" dirty="0">
              <a:solidFill>
                <a:schemeClr val="tx1"/>
              </a:solidFill>
            </a:endParaRPr>
          </a:p>
        </p:txBody>
      </p:sp>
      <p:sp>
        <p:nvSpPr>
          <p:cNvPr id="3" name="Rectangle 2"/>
          <p:cNvSpPr/>
          <p:nvPr/>
        </p:nvSpPr>
        <p:spPr>
          <a:xfrm>
            <a:off x="5591944" y="1556792"/>
            <a:ext cx="1008112" cy="134014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535342" y="-13096"/>
            <a:ext cx="1064715" cy="523220"/>
          </a:xfrm>
          <a:prstGeom prst="rect">
            <a:avLst/>
          </a:prstGeom>
          <a:noFill/>
        </p:spPr>
        <p:txBody>
          <a:bodyPr wrap="none" rtlCol="0">
            <a:spAutoFit/>
          </a:bodyPr>
          <a:lstStyle/>
          <a:p>
            <a:r>
              <a:rPr lang="nl-BE" sz="2800" b="1" dirty="0"/>
              <a:t>Menu</a:t>
            </a:r>
            <a:endParaRPr lang="en-US" sz="2800" b="1" dirty="0"/>
          </a:p>
        </p:txBody>
      </p:sp>
    </p:spTree>
    <p:extLst>
      <p:ext uri="{BB962C8B-B14F-4D97-AF65-F5344CB8AC3E}">
        <p14:creationId xmlns:p14="http://schemas.microsoft.com/office/powerpoint/2010/main" val="3528957705"/>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482724"/>
          </a:xfrm>
        </p:spPr>
        <p:txBody>
          <a:bodyPr>
            <a:noAutofit/>
          </a:bodyPr>
          <a:lstStyle/>
          <a:p>
            <a:r>
              <a:rPr lang="nl-BE" sz="3600" b="1" u="sng" dirty="0"/>
              <a:t>Verloop</a:t>
            </a:r>
            <a:r>
              <a:rPr lang="nl-BE" sz="3600" b="1" dirty="0"/>
              <a:t>:</a:t>
            </a:r>
            <a:r>
              <a:rPr lang="nl-BE" sz="3600" dirty="0"/>
              <a:t> klikken op verloop levert overzicht van alle ‘events’</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78</a:t>
            </a:fld>
            <a:endParaRPr lang="nl-BE"/>
          </a:p>
        </p:txBody>
      </p:sp>
      <p:pic>
        <p:nvPicPr>
          <p:cNvPr id="5" name="Tijdelijke aanduiding voor inhoud 4"/>
          <p:cNvPicPr>
            <a:picLocks noGrp="1"/>
          </p:cNvPicPr>
          <p:nvPr>
            <p:ph idx="1"/>
          </p:nvPr>
        </p:nvPicPr>
        <p:blipFill rotWithShape="1">
          <a:blip r:embed="rId2"/>
          <a:srcRect l="21809" t="24579" r="23772" b="23960"/>
          <a:stretch/>
        </p:blipFill>
        <p:spPr bwMode="auto">
          <a:xfrm>
            <a:off x="8274204" y="1847849"/>
            <a:ext cx="3747563" cy="2278102"/>
          </a:xfrm>
          <a:prstGeom prst="rect">
            <a:avLst/>
          </a:prstGeom>
          <a:ln>
            <a:noFill/>
          </a:ln>
          <a:extLst>
            <a:ext uri="{53640926-AAD7-44D8-BBD7-CCE9431645EC}">
              <a14:shadowObscured xmlns:a14="http://schemas.microsoft.com/office/drawing/2010/main"/>
            </a:ext>
          </a:extLst>
        </p:spPr>
      </p:pic>
      <p:pic>
        <p:nvPicPr>
          <p:cNvPr id="6" name="Afbeelding 5"/>
          <p:cNvPicPr/>
          <p:nvPr/>
        </p:nvPicPr>
        <p:blipFill>
          <a:blip r:embed="rId3">
            <a:extLst>
              <a:ext uri="{28A0092B-C50C-407E-A947-70E740481C1C}">
                <a14:useLocalDpi xmlns:a14="http://schemas.microsoft.com/office/drawing/2010/main" val="0"/>
              </a:ext>
            </a:extLst>
          </a:blip>
          <a:stretch>
            <a:fillRect/>
          </a:stretch>
        </p:blipFill>
        <p:spPr>
          <a:xfrm>
            <a:off x="979448" y="2259011"/>
            <a:ext cx="1694987" cy="2246082"/>
          </a:xfrm>
          <a:prstGeom prst="rect">
            <a:avLst/>
          </a:prstGeom>
        </p:spPr>
      </p:pic>
      <p:pic>
        <p:nvPicPr>
          <p:cNvPr id="7" name="Afbeelding 6"/>
          <p:cNvPicPr/>
          <p:nvPr/>
        </p:nvPicPr>
        <p:blipFill rotWithShape="1">
          <a:blip r:embed="rId4"/>
          <a:srcRect l="30588" t="12814" r="29894" b="11133"/>
          <a:stretch/>
        </p:blipFill>
        <p:spPr bwMode="auto">
          <a:xfrm>
            <a:off x="3813718" y="2007220"/>
            <a:ext cx="3657600" cy="4349129"/>
          </a:xfrm>
          <a:prstGeom prst="rect">
            <a:avLst/>
          </a:prstGeom>
          <a:ln>
            <a:noFill/>
          </a:ln>
          <a:extLst>
            <a:ext uri="{53640926-AAD7-44D8-BBD7-CCE9431645EC}">
              <a14:shadowObscured xmlns:a14="http://schemas.microsoft.com/office/drawing/2010/main"/>
            </a:ext>
          </a:extLst>
        </p:spPr>
      </p:pic>
      <p:cxnSp>
        <p:nvCxnSpPr>
          <p:cNvPr id="8" name="Rechte verbindingslijn met pijl 7"/>
          <p:cNvCxnSpPr/>
          <p:nvPr/>
        </p:nvCxnSpPr>
        <p:spPr>
          <a:xfrm>
            <a:off x="2674436" y="3233854"/>
            <a:ext cx="916257" cy="2230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48376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68970" y="620689"/>
            <a:ext cx="9036496" cy="5099213"/>
          </a:xfrm>
          <a:prstGeom prst="rect">
            <a:avLst/>
          </a:prstGeom>
        </p:spPr>
      </p:pic>
      <p:sp>
        <p:nvSpPr>
          <p:cNvPr id="3" name="TextBox 2"/>
          <p:cNvSpPr txBox="1"/>
          <p:nvPr/>
        </p:nvSpPr>
        <p:spPr>
          <a:xfrm>
            <a:off x="5242188" y="0"/>
            <a:ext cx="1784795" cy="523220"/>
          </a:xfrm>
          <a:prstGeom prst="rect">
            <a:avLst/>
          </a:prstGeom>
          <a:noFill/>
        </p:spPr>
        <p:txBody>
          <a:bodyPr wrap="square" rtlCol="0">
            <a:spAutoFit/>
          </a:bodyPr>
          <a:lstStyle/>
          <a:p>
            <a:r>
              <a:rPr lang="nl-BE" sz="2800" b="1" dirty="0"/>
              <a:t>Correcties</a:t>
            </a:r>
            <a:endParaRPr lang="en-US" sz="2800" b="1" dirty="0"/>
          </a:p>
        </p:txBody>
      </p:sp>
      <p:sp>
        <p:nvSpPr>
          <p:cNvPr id="4" name="TextBox 3"/>
          <p:cNvSpPr txBox="1"/>
          <p:nvPr/>
        </p:nvSpPr>
        <p:spPr>
          <a:xfrm>
            <a:off x="2284740" y="5805264"/>
            <a:ext cx="7699693" cy="923330"/>
          </a:xfrm>
          <a:prstGeom prst="rect">
            <a:avLst/>
          </a:prstGeom>
          <a:noFill/>
        </p:spPr>
        <p:txBody>
          <a:bodyPr wrap="square" rtlCol="0">
            <a:spAutoFit/>
          </a:bodyPr>
          <a:lstStyle/>
          <a:p>
            <a:r>
              <a:rPr lang="nl-BE" dirty="0"/>
              <a:t>Via het menu </a:t>
            </a:r>
            <a:r>
              <a:rPr lang="nl-BE" b="1" dirty="0"/>
              <a:t>Verloop</a:t>
            </a:r>
            <a:r>
              <a:rPr lang="nl-BE" dirty="0"/>
              <a:t> zie je het verloop van alle acties. Klik op een regel en dan heb je de mogelijkheid om een “tegenboeking” te maken. Alle registraties blijven zichtbaar.</a:t>
            </a:r>
            <a:endParaRPr lang="en-US" dirty="0"/>
          </a:p>
        </p:txBody>
      </p:sp>
    </p:spTree>
    <p:extLst>
      <p:ext uri="{BB962C8B-B14F-4D97-AF65-F5344CB8AC3E}">
        <p14:creationId xmlns:p14="http://schemas.microsoft.com/office/powerpoint/2010/main" val="51215253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68970" y="620689"/>
            <a:ext cx="9036496" cy="5099213"/>
          </a:xfrm>
          <a:prstGeom prst="rect">
            <a:avLst/>
          </a:prstGeom>
        </p:spPr>
      </p:pic>
      <p:sp>
        <p:nvSpPr>
          <p:cNvPr id="3" name="TextBox 2"/>
          <p:cNvSpPr txBox="1"/>
          <p:nvPr/>
        </p:nvSpPr>
        <p:spPr>
          <a:xfrm>
            <a:off x="5231905" y="25460"/>
            <a:ext cx="1784795" cy="523220"/>
          </a:xfrm>
          <a:prstGeom prst="rect">
            <a:avLst/>
          </a:prstGeom>
          <a:noFill/>
        </p:spPr>
        <p:txBody>
          <a:bodyPr wrap="square" rtlCol="0">
            <a:spAutoFit/>
          </a:bodyPr>
          <a:lstStyle/>
          <a:p>
            <a:r>
              <a:rPr lang="nl-BE" sz="2800" b="1" dirty="0"/>
              <a:t>Correcties</a:t>
            </a:r>
            <a:endParaRPr lang="en-US" sz="2800" b="1" dirty="0"/>
          </a:p>
        </p:txBody>
      </p:sp>
      <p:sp>
        <p:nvSpPr>
          <p:cNvPr id="4" name="TextBox 3"/>
          <p:cNvSpPr txBox="1"/>
          <p:nvPr/>
        </p:nvSpPr>
        <p:spPr>
          <a:xfrm>
            <a:off x="2284740" y="5805264"/>
            <a:ext cx="7699693" cy="923330"/>
          </a:xfrm>
          <a:prstGeom prst="rect">
            <a:avLst/>
          </a:prstGeom>
          <a:noFill/>
        </p:spPr>
        <p:txBody>
          <a:bodyPr wrap="square" rtlCol="0">
            <a:spAutoFit/>
          </a:bodyPr>
          <a:lstStyle/>
          <a:p>
            <a:r>
              <a:rPr lang="nl-BE" dirty="0"/>
              <a:t>Via het menu </a:t>
            </a:r>
            <a:r>
              <a:rPr lang="nl-BE" b="1" dirty="0"/>
              <a:t>Verloop</a:t>
            </a:r>
            <a:r>
              <a:rPr lang="nl-BE" dirty="0"/>
              <a:t> zie je het verloop van alle acties. Klik op een score (of fout) en dan heb je de mogelijkheid om een “tegenboeking” te maken. Alle registraties blijven zichtbaar.  </a:t>
            </a:r>
            <a:r>
              <a:rPr lang="nl-BE" i="1" dirty="0"/>
              <a:t>Voorbeeld: score van </a:t>
            </a:r>
            <a:r>
              <a:rPr lang="nl-BE" i="1" dirty="0" err="1"/>
              <a:t>nr</a:t>
            </a:r>
            <a:r>
              <a:rPr lang="nl-BE" i="1" dirty="0"/>
              <a:t> 10 ongedaan maken!</a:t>
            </a:r>
            <a:endParaRPr lang="en-US" i="1" dirty="0"/>
          </a:p>
        </p:txBody>
      </p:sp>
      <p:sp>
        <p:nvSpPr>
          <p:cNvPr id="5" name="Ovaal 4"/>
          <p:cNvSpPr/>
          <p:nvPr/>
        </p:nvSpPr>
        <p:spPr>
          <a:xfrm>
            <a:off x="4591308" y="1148339"/>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90758519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68970" y="620689"/>
            <a:ext cx="9036496" cy="5099213"/>
          </a:xfrm>
          <a:prstGeom prst="rect">
            <a:avLst/>
          </a:prstGeom>
        </p:spPr>
      </p:pic>
      <p:sp>
        <p:nvSpPr>
          <p:cNvPr id="3" name="TextBox 2"/>
          <p:cNvSpPr txBox="1"/>
          <p:nvPr/>
        </p:nvSpPr>
        <p:spPr>
          <a:xfrm>
            <a:off x="5231905" y="25460"/>
            <a:ext cx="1784795" cy="523220"/>
          </a:xfrm>
          <a:prstGeom prst="rect">
            <a:avLst/>
          </a:prstGeom>
          <a:noFill/>
        </p:spPr>
        <p:txBody>
          <a:bodyPr wrap="square" rtlCol="0">
            <a:spAutoFit/>
          </a:bodyPr>
          <a:lstStyle/>
          <a:p>
            <a:r>
              <a:rPr lang="nl-BE" sz="2800" b="1" dirty="0"/>
              <a:t>Correcties</a:t>
            </a:r>
            <a:endParaRPr lang="en-US" sz="2800" b="1" dirty="0"/>
          </a:p>
        </p:txBody>
      </p:sp>
      <p:sp>
        <p:nvSpPr>
          <p:cNvPr id="4" name="TextBox 3"/>
          <p:cNvSpPr txBox="1"/>
          <p:nvPr/>
        </p:nvSpPr>
        <p:spPr>
          <a:xfrm>
            <a:off x="2284740" y="5805264"/>
            <a:ext cx="7699693" cy="923330"/>
          </a:xfrm>
          <a:prstGeom prst="rect">
            <a:avLst/>
          </a:prstGeom>
          <a:noFill/>
        </p:spPr>
        <p:txBody>
          <a:bodyPr wrap="square" rtlCol="0">
            <a:spAutoFit/>
          </a:bodyPr>
          <a:lstStyle/>
          <a:p>
            <a:r>
              <a:rPr lang="nl-BE" dirty="0"/>
              <a:t>Via het menu </a:t>
            </a:r>
            <a:r>
              <a:rPr lang="nl-BE" b="1" dirty="0"/>
              <a:t>Verloop</a:t>
            </a:r>
            <a:r>
              <a:rPr lang="nl-BE" dirty="0"/>
              <a:t> zie je het verloop van alle acties. Klik op een score (of fout) en dan heb je de mogelijkheid om een “tegenboeking” te maken. Alle registraties blijven zichtbaar.</a:t>
            </a:r>
            <a:endParaRPr lang="en-US" dirty="0"/>
          </a:p>
        </p:txBody>
      </p:sp>
      <p:pic>
        <p:nvPicPr>
          <p:cNvPr id="5" name="Picture 4"/>
          <p:cNvPicPr>
            <a:picLocks noChangeAspect="1"/>
          </p:cNvPicPr>
          <p:nvPr/>
        </p:nvPicPr>
        <p:blipFill>
          <a:blip r:embed="rId3"/>
          <a:stretch>
            <a:fillRect/>
          </a:stretch>
        </p:blipFill>
        <p:spPr>
          <a:xfrm>
            <a:off x="3715162" y="2031898"/>
            <a:ext cx="4744112" cy="2276793"/>
          </a:xfrm>
          <a:prstGeom prst="rect">
            <a:avLst/>
          </a:prstGeom>
        </p:spPr>
      </p:pic>
    </p:spTree>
    <p:extLst>
      <p:ext uri="{BB962C8B-B14F-4D97-AF65-F5344CB8AC3E}">
        <p14:creationId xmlns:p14="http://schemas.microsoft.com/office/powerpoint/2010/main" val="22296845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653990" y="692696"/>
            <a:ext cx="7948124" cy="4470090"/>
          </a:xfrm>
          <a:prstGeom prst="rect">
            <a:avLst/>
          </a:prstGeom>
        </p:spPr>
      </p:pic>
      <p:sp>
        <p:nvSpPr>
          <p:cNvPr id="5" name="TextBox 4"/>
          <p:cNvSpPr txBox="1"/>
          <p:nvPr/>
        </p:nvSpPr>
        <p:spPr>
          <a:xfrm>
            <a:off x="5231905" y="25460"/>
            <a:ext cx="1784795" cy="523220"/>
          </a:xfrm>
          <a:prstGeom prst="rect">
            <a:avLst/>
          </a:prstGeom>
          <a:noFill/>
        </p:spPr>
        <p:txBody>
          <a:bodyPr wrap="square" rtlCol="0">
            <a:spAutoFit/>
          </a:bodyPr>
          <a:lstStyle/>
          <a:p>
            <a:r>
              <a:rPr lang="nl-BE" sz="2800" b="1" dirty="0"/>
              <a:t>Correcties</a:t>
            </a:r>
            <a:endParaRPr lang="en-US" sz="2800" b="1" dirty="0"/>
          </a:p>
        </p:txBody>
      </p:sp>
      <p:sp>
        <p:nvSpPr>
          <p:cNvPr id="6" name="Rectangle 5"/>
          <p:cNvSpPr/>
          <p:nvPr/>
        </p:nvSpPr>
        <p:spPr>
          <a:xfrm>
            <a:off x="4439816" y="1473200"/>
            <a:ext cx="3312368" cy="5249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503114" y="5622235"/>
            <a:ext cx="5544616" cy="1200329"/>
          </a:xfrm>
          <a:prstGeom prst="rect">
            <a:avLst/>
          </a:prstGeom>
          <a:noFill/>
        </p:spPr>
        <p:txBody>
          <a:bodyPr wrap="square" rtlCol="0">
            <a:spAutoFit/>
          </a:bodyPr>
          <a:lstStyle/>
          <a:p>
            <a:r>
              <a:rPr lang="nl-BE" sz="2400" dirty="0"/>
              <a:t>De correcties blijven zichtbaar.</a:t>
            </a:r>
          </a:p>
          <a:p>
            <a:r>
              <a:rPr lang="nl-BE" sz="2400" u="sng" dirty="0"/>
              <a:t>Opm</a:t>
            </a:r>
            <a:r>
              <a:rPr lang="nl-BE" sz="2400" dirty="0"/>
              <a:t>.: alle gegevens (bv. stand) worden automatisch gecorrigeerd.</a:t>
            </a:r>
            <a:endParaRPr lang="en-US" sz="2400" dirty="0"/>
          </a:p>
        </p:txBody>
      </p:sp>
    </p:spTree>
    <p:extLst>
      <p:ext uri="{BB962C8B-B14F-4D97-AF65-F5344CB8AC3E}">
        <p14:creationId xmlns:p14="http://schemas.microsoft.com/office/powerpoint/2010/main" val="18326746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30143" y="700716"/>
            <a:ext cx="9068017" cy="5098270"/>
          </a:xfrm>
          <a:prstGeom prst="rect">
            <a:avLst/>
          </a:prstGeom>
        </p:spPr>
      </p:pic>
      <p:sp>
        <p:nvSpPr>
          <p:cNvPr id="3" name="TextBox 2"/>
          <p:cNvSpPr txBox="1"/>
          <p:nvPr/>
        </p:nvSpPr>
        <p:spPr>
          <a:xfrm>
            <a:off x="5087888" y="25460"/>
            <a:ext cx="2376264" cy="523220"/>
          </a:xfrm>
          <a:prstGeom prst="rect">
            <a:avLst/>
          </a:prstGeom>
          <a:noFill/>
        </p:spPr>
        <p:txBody>
          <a:bodyPr wrap="square" rtlCol="0">
            <a:spAutoFit/>
          </a:bodyPr>
          <a:lstStyle/>
          <a:p>
            <a:r>
              <a:rPr lang="nl-BE" sz="2800" b="1" dirty="0"/>
              <a:t>Opmerkingen</a:t>
            </a:r>
            <a:endParaRPr lang="en-US" sz="2800" b="1" dirty="0"/>
          </a:p>
        </p:txBody>
      </p:sp>
      <p:sp>
        <p:nvSpPr>
          <p:cNvPr id="4" name="TextBox 3"/>
          <p:cNvSpPr txBox="1"/>
          <p:nvPr/>
        </p:nvSpPr>
        <p:spPr>
          <a:xfrm>
            <a:off x="2284740" y="5951022"/>
            <a:ext cx="7699693" cy="707886"/>
          </a:xfrm>
          <a:prstGeom prst="rect">
            <a:avLst/>
          </a:prstGeom>
          <a:noFill/>
        </p:spPr>
        <p:txBody>
          <a:bodyPr wrap="square" rtlCol="0">
            <a:spAutoFit/>
          </a:bodyPr>
          <a:lstStyle/>
          <a:p>
            <a:r>
              <a:rPr lang="nl-BE" sz="2000" dirty="0"/>
              <a:t>Opmerkingen kunnen ingegeven worden door het thuisteam; bezoekers of officials. Deze opmerkingen worden opgeslagen in het verloop.</a:t>
            </a:r>
            <a:endParaRPr lang="en-US" sz="2000" dirty="0"/>
          </a:p>
        </p:txBody>
      </p:sp>
      <p:pic>
        <p:nvPicPr>
          <p:cNvPr id="5" name="Afbeelding 4"/>
          <p:cNvPicPr/>
          <p:nvPr/>
        </p:nvPicPr>
        <p:blipFill>
          <a:blip r:embed="rId3">
            <a:extLst>
              <a:ext uri="{28A0092B-C50C-407E-A947-70E740481C1C}">
                <a14:useLocalDpi xmlns:a14="http://schemas.microsoft.com/office/drawing/2010/main" val="0"/>
              </a:ext>
            </a:extLst>
          </a:blip>
          <a:stretch>
            <a:fillRect/>
          </a:stretch>
        </p:blipFill>
        <p:spPr>
          <a:xfrm>
            <a:off x="354980" y="2126810"/>
            <a:ext cx="1694987" cy="2246082"/>
          </a:xfrm>
          <a:prstGeom prst="rect">
            <a:avLst/>
          </a:prstGeom>
        </p:spPr>
      </p:pic>
      <p:cxnSp>
        <p:nvCxnSpPr>
          <p:cNvPr id="7" name="Rechte verbindingslijn met pijl 6"/>
          <p:cNvCxnSpPr/>
          <p:nvPr/>
        </p:nvCxnSpPr>
        <p:spPr>
          <a:xfrm flipV="1">
            <a:off x="2049967" y="3112884"/>
            <a:ext cx="678964" cy="43320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06748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rmAutofit/>
          </a:bodyPr>
          <a:lstStyle/>
          <a:p>
            <a:r>
              <a:rPr lang="nl-BE" dirty="0"/>
              <a:t>	DWF-topics</a:t>
            </a:r>
            <a:endParaRPr lang="en-US" dirty="0"/>
          </a:p>
        </p:txBody>
      </p:sp>
      <p:sp>
        <p:nvSpPr>
          <p:cNvPr id="5" name="Content Placeholder 4"/>
          <p:cNvSpPr>
            <a:spLocks noGrp="1"/>
          </p:cNvSpPr>
          <p:nvPr>
            <p:ph idx="1"/>
          </p:nvPr>
        </p:nvSpPr>
        <p:spPr>
          <a:xfrm>
            <a:off x="1533939" y="1239168"/>
            <a:ext cx="8229600" cy="5040560"/>
          </a:xfrm>
        </p:spPr>
        <p:txBody>
          <a:bodyPr>
            <a:normAutofit fontScale="70000" lnSpcReduction="20000"/>
          </a:bodyPr>
          <a:lstStyle/>
          <a:p>
            <a:pPr marL="0" indent="0">
              <a:buNone/>
            </a:pPr>
            <a:endParaRPr lang="nl-BE" dirty="0"/>
          </a:p>
          <a:p>
            <a:pPr>
              <a:buFontTx/>
              <a:buChar char="-"/>
            </a:pPr>
            <a:r>
              <a:rPr lang="nl-BE" dirty="0"/>
              <a:t>Tablets</a:t>
            </a:r>
          </a:p>
          <a:p>
            <a:pPr marL="0" indent="0">
              <a:buNone/>
            </a:pPr>
            <a:endParaRPr lang="nl-BE" dirty="0"/>
          </a:p>
          <a:p>
            <a:pPr>
              <a:buFontTx/>
              <a:buChar char="-"/>
            </a:pPr>
            <a:r>
              <a:rPr lang="nl-BE" dirty="0"/>
              <a:t>Account gekoppeld aan lidnummer: een ‘must’</a:t>
            </a:r>
          </a:p>
          <a:p>
            <a:pPr>
              <a:buFontTx/>
              <a:buChar char="-"/>
            </a:pPr>
            <a:endParaRPr lang="nl-BE" dirty="0"/>
          </a:p>
          <a:p>
            <a:pPr>
              <a:buFontTx/>
              <a:buChar char="-"/>
            </a:pPr>
            <a:r>
              <a:rPr lang="nl-BE" dirty="0"/>
              <a:t>Voorbereidend werk</a:t>
            </a:r>
          </a:p>
          <a:p>
            <a:pPr>
              <a:buFontTx/>
              <a:buChar char="-"/>
            </a:pPr>
            <a:endParaRPr lang="nl-BE" dirty="0"/>
          </a:p>
          <a:p>
            <a:pPr>
              <a:buFontTx/>
              <a:buChar char="-"/>
            </a:pPr>
            <a:r>
              <a:rPr lang="nl-BE" dirty="0"/>
              <a:t>Opstart wedstrijd</a:t>
            </a:r>
          </a:p>
          <a:p>
            <a:pPr>
              <a:buFontTx/>
              <a:buChar char="-"/>
            </a:pPr>
            <a:endParaRPr lang="nl-BE" dirty="0"/>
          </a:p>
          <a:p>
            <a:pPr>
              <a:buFontTx/>
              <a:buChar char="-"/>
            </a:pPr>
            <a:r>
              <a:rPr lang="nl-BE" dirty="0"/>
              <a:t>De wedstrijd zelf</a:t>
            </a:r>
          </a:p>
          <a:p>
            <a:pPr>
              <a:buFontTx/>
              <a:buChar char="-"/>
            </a:pPr>
            <a:endParaRPr lang="nl-BE" dirty="0"/>
          </a:p>
          <a:p>
            <a:pPr>
              <a:buFontTx/>
              <a:buChar char="-"/>
            </a:pPr>
            <a:r>
              <a:rPr lang="nl-BE" sz="3600" b="1" dirty="0">
                <a:solidFill>
                  <a:srgbClr val="FF0000"/>
                </a:solidFill>
              </a:rPr>
              <a:t>Wedstrijd afsluiten</a:t>
            </a:r>
          </a:p>
          <a:p>
            <a:pPr>
              <a:buFontTx/>
              <a:buChar char="-"/>
            </a:pPr>
            <a:endParaRPr lang="nl-BE" dirty="0"/>
          </a:p>
          <a:p>
            <a:pPr>
              <a:buFontTx/>
              <a:buChar char="-"/>
            </a:pPr>
            <a:r>
              <a:rPr lang="nl-BE" dirty="0"/>
              <a:t>Verslag na de wedstrijd</a:t>
            </a:r>
            <a:endParaRPr lang="en-US" sz="2000" dirty="0"/>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84</a:t>
            </a:fld>
            <a:endParaRPr lang="nl-BE"/>
          </a:p>
        </p:txBody>
      </p:sp>
    </p:spTree>
    <p:extLst>
      <p:ext uri="{BB962C8B-B14F-4D97-AF65-F5344CB8AC3E}">
        <p14:creationId xmlns:p14="http://schemas.microsoft.com/office/powerpoint/2010/main" val="1531642528"/>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37260" y="548680"/>
            <a:ext cx="9054740" cy="5098270"/>
          </a:xfrm>
          <a:prstGeom prst="rect">
            <a:avLst/>
          </a:prstGeom>
        </p:spPr>
      </p:pic>
      <p:sp>
        <p:nvSpPr>
          <p:cNvPr id="3" name="TextBox 2"/>
          <p:cNvSpPr txBox="1"/>
          <p:nvPr/>
        </p:nvSpPr>
        <p:spPr>
          <a:xfrm>
            <a:off x="5015880" y="25460"/>
            <a:ext cx="2808312" cy="523220"/>
          </a:xfrm>
          <a:prstGeom prst="rect">
            <a:avLst/>
          </a:prstGeom>
          <a:noFill/>
        </p:spPr>
        <p:txBody>
          <a:bodyPr wrap="square" rtlCol="0">
            <a:spAutoFit/>
          </a:bodyPr>
          <a:lstStyle/>
          <a:p>
            <a:r>
              <a:rPr lang="nl-BE" sz="2800" b="1" dirty="0"/>
              <a:t>Einde wedstrijd</a:t>
            </a:r>
            <a:endParaRPr lang="en-US" sz="2800" b="1" dirty="0"/>
          </a:p>
        </p:txBody>
      </p:sp>
      <p:sp>
        <p:nvSpPr>
          <p:cNvPr id="4" name="TextBox 3"/>
          <p:cNvSpPr txBox="1"/>
          <p:nvPr/>
        </p:nvSpPr>
        <p:spPr>
          <a:xfrm>
            <a:off x="1703512" y="5877272"/>
            <a:ext cx="8568952" cy="923330"/>
          </a:xfrm>
          <a:prstGeom prst="rect">
            <a:avLst/>
          </a:prstGeom>
          <a:noFill/>
        </p:spPr>
        <p:txBody>
          <a:bodyPr wrap="square" rtlCol="0">
            <a:spAutoFit/>
          </a:bodyPr>
          <a:lstStyle/>
          <a:p>
            <a:pPr algn="ctr"/>
            <a:r>
              <a:rPr lang="nl-BE" dirty="0"/>
              <a:t>De wedstrijd wordt afgesloten door de scheidsrechter met zijn code nadat zowel de thuisploeg als bezoekers hun akkoord gegeven hebben. Je krijgt een melding als de upload is gelukt. Verdere actie is niet meer nodig.</a:t>
            </a:r>
            <a:endParaRPr lang="en-US" dirty="0"/>
          </a:p>
        </p:txBody>
      </p:sp>
      <p:pic>
        <p:nvPicPr>
          <p:cNvPr id="5" name="Afbeelding 4"/>
          <p:cNvPicPr/>
          <p:nvPr/>
        </p:nvPicPr>
        <p:blipFill>
          <a:blip r:embed="rId3">
            <a:extLst>
              <a:ext uri="{28A0092B-C50C-407E-A947-70E740481C1C}">
                <a14:useLocalDpi xmlns:a14="http://schemas.microsoft.com/office/drawing/2010/main" val="0"/>
              </a:ext>
            </a:extLst>
          </a:blip>
          <a:stretch>
            <a:fillRect/>
          </a:stretch>
        </p:blipFill>
        <p:spPr>
          <a:xfrm>
            <a:off x="354980" y="2126810"/>
            <a:ext cx="1694987" cy="2246082"/>
          </a:xfrm>
          <a:prstGeom prst="rect">
            <a:avLst/>
          </a:prstGeom>
        </p:spPr>
      </p:pic>
      <p:cxnSp>
        <p:nvCxnSpPr>
          <p:cNvPr id="7" name="Rechte verbindingslijn met pijl 6"/>
          <p:cNvCxnSpPr/>
          <p:nvPr/>
        </p:nvCxnSpPr>
        <p:spPr>
          <a:xfrm flipV="1">
            <a:off x="2049967" y="3618254"/>
            <a:ext cx="1087293" cy="39618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24203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722532" y="2825800"/>
            <a:ext cx="5215467" cy="2936568"/>
          </a:xfrm>
          <a:prstGeom prst="rect">
            <a:avLst/>
          </a:prstGeom>
        </p:spPr>
      </p:pic>
      <p:sp>
        <p:nvSpPr>
          <p:cNvPr id="3" name="TextBox 2"/>
          <p:cNvSpPr txBox="1"/>
          <p:nvPr/>
        </p:nvSpPr>
        <p:spPr>
          <a:xfrm>
            <a:off x="3335867" y="25460"/>
            <a:ext cx="4488325" cy="954107"/>
          </a:xfrm>
          <a:prstGeom prst="rect">
            <a:avLst/>
          </a:prstGeom>
          <a:noFill/>
        </p:spPr>
        <p:txBody>
          <a:bodyPr wrap="square" rtlCol="0">
            <a:spAutoFit/>
          </a:bodyPr>
          <a:lstStyle/>
          <a:p>
            <a:pPr algn="ctr"/>
            <a:r>
              <a:rPr lang="nl-BE" sz="2800" b="1" dirty="0"/>
              <a:t>Einde </a:t>
            </a:r>
            <a:r>
              <a:rPr lang="nl-BE" sz="2800" b="1" dirty="0" smtClean="0"/>
              <a:t>wedstrijd: </a:t>
            </a:r>
          </a:p>
          <a:p>
            <a:pPr algn="ctr"/>
            <a:r>
              <a:rPr lang="nl-BE" sz="2800" b="1" dirty="0" smtClean="0"/>
              <a:t>Geen BVL-scheidsrechter</a:t>
            </a:r>
            <a:endParaRPr lang="en-US" sz="2800" b="1" dirty="0"/>
          </a:p>
        </p:txBody>
      </p:sp>
      <p:sp>
        <p:nvSpPr>
          <p:cNvPr id="4" name="TextBox 3"/>
          <p:cNvSpPr txBox="1"/>
          <p:nvPr/>
        </p:nvSpPr>
        <p:spPr>
          <a:xfrm>
            <a:off x="1010709" y="995388"/>
            <a:ext cx="8568952" cy="1569660"/>
          </a:xfrm>
          <a:prstGeom prst="rect">
            <a:avLst/>
          </a:prstGeom>
          <a:noFill/>
        </p:spPr>
        <p:txBody>
          <a:bodyPr wrap="square" rtlCol="0">
            <a:spAutoFit/>
          </a:bodyPr>
          <a:lstStyle/>
          <a:p>
            <a:pPr algn="ctr"/>
            <a:r>
              <a:rPr lang="nl-BE" sz="3200" b="1" dirty="0" smtClean="0"/>
              <a:t>Als de wedstrijd geleid werd door een (eigen) </a:t>
            </a:r>
            <a:r>
              <a:rPr lang="nl-BE" sz="3200" b="1" dirty="0" err="1" smtClean="0"/>
              <a:t>youth</a:t>
            </a:r>
            <a:r>
              <a:rPr lang="nl-BE" sz="3200" b="1" dirty="0" smtClean="0"/>
              <a:t> official, dan mag hij/zij de wedstrijd afsluiten met de pincode van de club. </a:t>
            </a:r>
            <a:endParaRPr lang="en-US" sz="3200" b="1" dirty="0"/>
          </a:p>
        </p:txBody>
      </p:sp>
      <p:pic>
        <p:nvPicPr>
          <p:cNvPr id="5" name="Afbeelding 4"/>
          <p:cNvPicPr/>
          <p:nvPr/>
        </p:nvPicPr>
        <p:blipFill>
          <a:blip r:embed="rId3">
            <a:extLst>
              <a:ext uri="{28A0092B-C50C-407E-A947-70E740481C1C}">
                <a14:useLocalDpi xmlns:a14="http://schemas.microsoft.com/office/drawing/2010/main" val="0"/>
              </a:ext>
            </a:extLst>
          </a:blip>
          <a:stretch>
            <a:fillRect/>
          </a:stretch>
        </p:blipFill>
        <p:spPr>
          <a:xfrm>
            <a:off x="4164796" y="3858050"/>
            <a:ext cx="1173486" cy="1685248"/>
          </a:xfrm>
          <a:prstGeom prst="rect">
            <a:avLst/>
          </a:prstGeom>
        </p:spPr>
      </p:pic>
      <p:cxnSp>
        <p:nvCxnSpPr>
          <p:cNvPr id="7" name="Rechte verbindingslijn met pijl 6"/>
          <p:cNvCxnSpPr/>
          <p:nvPr/>
        </p:nvCxnSpPr>
        <p:spPr>
          <a:xfrm flipV="1">
            <a:off x="5364178" y="4942850"/>
            <a:ext cx="1087293" cy="39618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72079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t>…..</a:t>
            </a:r>
          </a:p>
        </p:txBody>
      </p:sp>
      <p:sp>
        <p:nvSpPr>
          <p:cNvPr id="3" name="Tijdelijke aanduiding voor inhoud 2"/>
          <p:cNvSpPr>
            <a:spLocks noGrp="1"/>
          </p:cNvSpPr>
          <p:nvPr>
            <p:ph idx="1"/>
          </p:nvPr>
        </p:nvSpPr>
        <p:spPr>
          <a:xfrm>
            <a:off x="838200" y="1439332"/>
            <a:ext cx="10515600" cy="4917017"/>
          </a:xfrm>
        </p:spPr>
        <p:txBody>
          <a:bodyPr>
            <a:normAutofit/>
          </a:bodyPr>
          <a:lstStyle/>
          <a:p>
            <a:pPr marL="0" indent="0" algn="ctr">
              <a:buNone/>
            </a:pPr>
            <a:endParaRPr lang="nl-BE" sz="4400" b="1" dirty="0"/>
          </a:p>
          <a:p>
            <a:pPr marL="0" indent="0" algn="ctr">
              <a:buNone/>
            </a:pPr>
            <a:endParaRPr lang="nl-BE" sz="4400" b="1" dirty="0"/>
          </a:p>
          <a:p>
            <a:pPr marL="0" indent="0" algn="ctr">
              <a:buNone/>
            </a:pPr>
            <a:r>
              <a:rPr lang="nl-BE" sz="4400" b="1" dirty="0"/>
              <a:t>En wat bij ‘panne’ van de tablet???</a:t>
            </a:r>
            <a:endParaRPr lang="nl-BE" sz="4400"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87</a:t>
            </a:fld>
            <a:endParaRPr lang="nl-BE"/>
          </a:p>
        </p:txBody>
      </p:sp>
    </p:spTree>
    <p:extLst>
      <p:ext uri="{BB962C8B-B14F-4D97-AF65-F5344CB8AC3E}">
        <p14:creationId xmlns:p14="http://schemas.microsoft.com/office/powerpoint/2010/main" val="381751490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006475"/>
          </a:xfrm>
        </p:spPr>
        <p:txBody>
          <a:bodyPr>
            <a:normAutofit/>
          </a:bodyPr>
          <a:lstStyle/>
          <a:p>
            <a:pPr algn="ctr"/>
            <a:r>
              <a:rPr lang="nl-BE" sz="2800" dirty="0">
                <a:latin typeface="+mn-lt"/>
              </a:rPr>
              <a:t>HHR Juridisch deel</a:t>
            </a:r>
            <a:br>
              <a:rPr lang="nl-BE" sz="2800" dirty="0">
                <a:latin typeface="+mn-lt"/>
              </a:rPr>
            </a:br>
            <a:r>
              <a:rPr lang="nl-BE" sz="2800" dirty="0">
                <a:latin typeface="+mn-lt"/>
              </a:rPr>
              <a:t>ART. 455 - FEITEN EN FORMALITEITEN </a:t>
            </a:r>
          </a:p>
        </p:txBody>
      </p:sp>
      <p:sp>
        <p:nvSpPr>
          <p:cNvPr id="3" name="Tijdelijke aanduiding voor inhoud 2"/>
          <p:cNvSpPr>
            <a:spLocks noGrp="1"/>
          </p:cNvSpPr>
          <p:nvPr>
            <p:ph idx="1"/>
          </p:nvPr>
        </p:nvSpPr>
        <p:spPr>
          <a:xfrm>
            <a:off x="838200" y="1371600"/>
            <a:ext cx="10515600" cy="4805363"/>
          </a:xfrm>
        </p:spPr>
        <p:txBody>
          <a:bodyPr>
            <a:normAutofit/>
          </a:bodyPr>
          <a:lstStyle/>
          <a:p>
            <a:pPr marL="0" indent="0">
              <a:buNone/>
            </a:pPr>
            <a:r>
              <a:rPr lang="nl-BE" sz="2200" dirty="0"/>
              <a:t>§2. Indien tijdens de wedstrijd de afbakening van het terrein, het materieel of de uitrusting van de spelers niet meer zou beantwoorden aan de eisen van de spelregels en het onmogelijk is om de abnormale toestand te verhelpen binnen de 30 volgende minuten, raadpleegt de scheidsrechter beide aanvoerders. Indien zij alsnog aanvaarden de wedstrijd verder te zetten, vermeldt de scheidsrechter het akkoord op de achterzijde van het wedstrijdformulier en laat die de twee aanvoerders dit ondertekenen. In dit geval is geen enkel protest in verband met deze punten toegelaten. </a:t>
            </a:r>
          </a:p>
          <a:p>
            <a:r>
              <a:rPr lang="nl-BE" sz="2200" dirty="0"/>
              <a:t>Bij het gebruik van het digitaal wedstrijdformulier vermeldt de scheidsrechter in het bijzijn van de aanvoerder of coach van elke ploeg een opmerking waarin staat dat deze zich akkoord verklaren. </a:t>
            </a:r>
            <a:r>
              <a:rPr lang="nl-BE" sz="2200" u="sng" dirty="0">
                <a:solidFill>
                  <a:srgbClr val="FF0000"/>
                </a:solidFill>
              </a:rPr>
              <a:t>Bij een technische storing aan het digitaal wedstrijdformulier gelden dezelfde bovenstaande principes en stelt de thuisspelende club een papieren wedstrijdblad ter beschikking om eventueel de wedstrijd te kunnen starten, hervatten of om opmerkingen te noteren. </a:t>
            </a:r>
          </a:p>
          <a:p>
            <a:pPr marL="0" indent="0">
              <a:buNone/>
            </a:pPr>
            <a:r>
              <a:rPr lang="nl-BE" sz="2200" u="sng" dirty="0">
                <a:solidFill>
                  <a:srgbClr val="FF0000"/>
                </a:solidFill>
              </a:rPr>
              <a:t>ALTERNATIEF</a:t>
            </a:r>
            <a:r>
              <a:rPr lang="nl-BE" sz="2200" dirty="0"/>
              <a:t>: andere tablet neemt over (gegevens bleven immers opgeslagen)</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88</a:t>
            </a:fld>
            <a:endParaRPr lang="nl-BE"/>
          </a:p>
        </p:txBody>
      </p:sp>
    </p:spTree>
    <p:extLst>
      <p:ext uri="{BB962C8B-B14F-4D97-AF65-F5344CB8AC3E}">
        <p14:creationId xmlns:p14="http://schemas.microsoft.com/office/powerpoint/2010/main" val="231073543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endParaRPr lang="nl-BE" b="1" dirty="0"/>
          </a:p>
        </p:txBody>
      </p:sp>
      <p:sp>
        <p:nvSpPr>
          <p:cNvPr id="3" name="Tijdelijke aanduiding voor inhoud 2"/>
          <p:cNvSpPr>
            <a:spLocks noGrp="1"/>
          </p:cNvSpPr>
          <p:nvPr>
            <p:ph idx="1"/>
          </p:nvPr>
        </p:nvSpPr>
        <p:spPr/>
        <p:txBody>
          <a:bodyPr/>
          <a:lstStyle/>
          <a:p>
            <a:endParaRPr lang="nl-BE" dirty="0" smtClean="0"/>
          </a:p>
          <a:p>
            <a:endParaRPr lang="nl-BE" dirty="0"/>
          </a:p>
          <a:p>
            <a:pPr marL="0" indent="0" algn="ctr">
              <a:buNone/>
            </a:pPr>
            <a:r>
              <a:rPr lang="nl-BE" sz="3200" b="1" dirty="0" smtClean="0"/>
              <a:t>Enkele nieuwigheden … niet essentieel</a:t>
            </a:r>
            <a:endParaRPr lang="nl-BE" sz="3200" b="1"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89</a:t>
            </a:fld>
            <a:endParaRPr lang="nl-BE"/>
          </a:p>
        </p:txBody>
      </p:sp>
    </p:spTree>
    <p:extLst>
      <p:ext uri="{BB962C8B-B14F-4D97-AF65-F5344CB8AC3E}">
        <p14:creationId xmlns:p14="http://schemas.microsoft.com/office/powerpoint/2010/main" val="263434878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558900"/>
          </a:xfrm>
        </p:spPr>
        <p:txBody>
          <a:bodyPr>
            <a:normAutofit fontScale="90000"/>
          </a:bodyPr>
          <a:lstStyle/>
          <a:p>
            <a:r>
              <a:rPr lang="nl-BE" b="1" dirty="0" smtClean="0"/>
              <a:t>     meerdere </a:t>
            </a:r>
            <a:r>
              <a:rPr lang="nl-BE" b="1" dirty="0"/>
              <a:t>spelers tegelijkertijd vervangen</a:t>
            </a:r>
            <a:br>
              <a:rPr lang="nl-BE" b="1" dirty="0"/>
            </a:br>
            <a:endParaRPr lang="nl-BE" dirty="0"/>
          </a:p>
        </p:txBody>
      </p:sp>
      <p:sp>
        <p:nvSpPr>
          <p:cNvPr id="3" name="Tijdelijke aanduiding voor inhoud 2"/>
          <p:cNvSpPr>
            <a:spLocks noGrp="1"/>
          </p:cNvSpPr>
          <p:nvPr>
            <p:ph idx="1"/>
          </p:nvPr>
        </p:nvSpPr>
        <p:spPr>
          <a:xfrm>
            <a:off x="838200" y="1116530"/>
            <a:ext cx="10515600" cy="5108559"/>
          </a:xfrm>
        </p:spPr>
        <p:txBody>
          <a:bodyPr>
            <a:normAutofit fontScale="92500" lnSpcReduction="20000"/>
          </a:bodyPr>
          <a:lstStyle/>
          <a:p>
            <a:r>
              <a:rPr lang="nl-BE" sz="2600" dirty="0"/>
              <a:t>Je kan spelers die op het terrein gaan komen reeds aanduiden door op hun nummer te klikken en vervolgens op de knop subs. Je ziet dan het wissel icoontje naast het nummer van de speler staan</a:t>
            </a:r>
            <a:r>
              <a:rPr lang="nl-BE" sz="2600" dirty="0" smtClean="0"/>
              <a:t>.</a:t>
            </a:r>
          </a:p>
          <a:p>
            <a:endParaRPr lang="nl-BE" sz="2400" dirty="0"/>
          </a:p>
          <a:p>
            <a:endParaRPr lang="nl-BE" sz="2400" dirty="0" smtClean="0"/>
          </a:p>
          <a:p>
            <a:endParaRPr lang="nl-BE" sz="2400" dirty="0"/>
          </a:p>
          <a:p>
            <a:endParaRPr lang="nl-BE" sz="2400" dirty="0" smtClean="0"/>
          </a:p>
          <a:p>
            <a:endParaRPr lang="nl-BE" sz="2400" dirty="0" smtClean="0"/>
          </a:p>
          <a:p>
            <a:endParaRPr lang="nl-BE" sz="2400" dirty="0" smtClean="0"/>
          </a:p>
          <a:p>
            <a:r>
              <a:rPr lang="nl-BE" sz="2600" dirty="0"/>
              <a:t>Om de vervangingen vervolgens effectief door te voeren klik je op knop "</a:t>
            </a:r>
            <a:r>
              <a:rPr lang="nl-BE" sz="2600" dirty="0" err="1"/>
              <a:t>subs</a:t>
            </a:r>
            <a:r>
              <a:rPr lang="nl-BE" sz="2600" dirty="0"/>
              <a:t>" (zonder eerst een bankspeler te selecteren) en vervolgens op de spelers die het terrein verlaten.</a:t>
            </a:r>
          </a:p>
          <a:p>
            <a:pPr marL="0" indent="0">
              <a:buNone/>
            </a:pPr>
            <a:endParaRPr lang="nl-BE" sz="2600" dirty="0"/>
          </a:p>
          <a:p>
            <a:r>
              <a:rPr lang="nl-BE" sz="2600" dirty="0"/>
              <a:t>Je kan een speler steeds ook verwijderen uit de wachtrij voor vervangingen door hem te selecteren en opnieuw op de "</a:t>
            </a:r>
            <a:r>
              <a:rPr lang="nl-BE" sz="2600" dirty="0" err="1"/>
              <a:t>subs</a:t>
            </a:r>
            <a:r>
              <a:rPr lang="nl-BE" sz="2600" dirty="0"/>
              <a:t>" knop te klikken.</a:t>
            </a:r>
          </a:p>
          <a:p>
            <a:endParaRPr lang="nl-BE" sz="2400" dirty="0" smtClean="0"/>
          </a:p>
          <a:p>
            <a:endParaRPr lang="nl-BE" sz="2400" dirty="0"/>
          </a:p>
          <a:p>
            <a:endParaRPr lang="nl-BE" sz="2400" dirty="0" smtClean="0"/>
          </a:p>
          <a:p>
            <a:endParaRPr lang="nl-BE" sz="2400" dirty="0"/>
          </a:p>
          <a:p>
            <a:endParaRPr lang="nl-BE" sz="2400" dirty="0"/>
          </a:p>
          <a:p>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90</a:t>
            </a:fld>
            <a:endParaRPr lang="nl-BE"/>
          </a:p>
        </p:txBody>
      </p:sp>
      <p:pic>
        <p:nvPicPr>
          <p:cNvPr id="5" name="Afbeelding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0572" y="1953887"/>
            <a:ext cx="3830855" cy="2145599"/>
          </a:xfrm>
          <a:prstGeom prst="rect">
            <a:avLst/>
          </a:prstGeom>
          <a:noFill/>
          <a:ln>
            <a:noFill/>
          </a:ln>
        </p:spPr>
      </p:pic>
    </p:spTree>
    <p:extLst>
      <p:ext uri="{BB962C8B-B14F-4D97-AF65-F5344CB8AC3E}">
        <p14:creationId xmlns:p14="http://schemas.microsoft.com/office/powerpoint/2010/main" val="104787380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67509" y="258618"/>
            <a:ext cx="10515600" cy="1567007"/>
          </a:xfrm>
        </p:spPr>
        <p:txBody>
          <a:bodyPr>
            <a:normAutofit fontScale="90000"/>
          </a:bodyPr>
          <a:lstStyle/>
          <a:p>
            <a:pPr algn="ctr"/>
            <a:r>
              <a:rPr lang="nl-BE" sz="3600" b="1" cap="all" dirty="0"/>
              <a:t>Zelfde spelers snel terug op het terrein plaatsen na een Time-out of periodewissel</a:t>
            </a:r>
            <a:r>
              <a:rPr lang="nl-BE" dirty="0"/>
              <a:t/>
            </a:r>
            <a:br>
              <a:rPr lang="nl-BE" dirty="0"/>
            </a:br>
            <a:endParaRPr lang="nl-BE" dirty="0"/>
          </a:p>
        </p:txBody>
      </p:sp>
      <p:sp>
        <p:nvSpPr>
          <p:cNvPr id="3" name="Tijdelijke aanduiding voor inhoud 2"/>
          <p:cNvSpPr>
            <a:spLocks noGrp="1"/>
          </p:cNvSpPr>
          <p:nvPr>
            <p:ph idx="1"/>
          </p:nvPr>
        </p:nvSpPr>
        <p:spPr>
          <a:xfrm>
            <a:off x="838200" y="1440873"/>
            <a:ext cx="10515600" cy="4736090"/>
          </a:xfrm>
        </p:spPr>
        <p:txBody>
          <a:bodyPr/>
          <a:lstStyle/>
          <a:p>
            <a:r>
              <a:rPr lang="nl-BE" dirty="0"/>
              <a:t>Als je na een Time-out of periodewissel op de knop "</a:t>
            </a:r>
            <a:r>
              <a:rPr lang="nl-BE" dirty="0" err="1"/>
              <a:t>subs</a:t>
            </a:r>
            <a:r>
              <a:rPr lang="nl-BE" dirty="0"/>
              <a:t>" klikt dan worden de 5 zelfde spelers automatisch opnieuw op het terrein geplaatst. Dit werkt enkel zolang je nog geen enkele speler op het terrein geplaatst hebt.</a:t>
            </a:r>
          </a:p>
          <a:p>
            <a:pPr marL="0" indent="0">
              <a:buNone/>
            </a:pPr>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91</a:t>
            </a:fld>
            <a:endParaRPr lang="nl-BE"/>
          </a:p>
        </p:txBody>
      </p:sp>
      <p:pic>
        <p:nvPicPr>
          <p:cNvPr id="5" name="Afbeelding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3346" y="3180628"/>
            <a:ext cx="4370733" cy="2850718"/>
          </a:xfrm>
          <a:prstGeom prst="rect">
            <a:avLst/>
          </a:prstGeom>
          <a:noFill/>
          <a:ln>
            <a:noFill/>
          </a:ln>
        </p:spPr>
      </p:pic>
    </p:spTree>
    <p:extLst>
      <p:ext uri="{BB962C8B-B14F-4D97-AF65-F5344CB8AC3E}">
        <p14:creationId xmlns:p14="http://schemas.microsoft.com/office/powerpoint/2010/main" val="270346940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nl-BE" b="1" cap="all" dirty="0" smtClean="0"/>
              <a:t/>
            </a:r>
            <a:br>
              <a:rPr lang="nl-BE" b="1" cap="all" dirty="0" smtClean="0"/>
            </a:br>
            <a:r>
              <a:rPr lang="nl-BE" b="1" cap="all" dirty="0" smtClean="0"/>
              <a:t>Balbezit </a:t>
            </a:r>
            <a:r>
              <a:rPr lang="nl-BE" b="1" cap="all" dirty="0"/>
              <a:t>na de rust wordt gevraagd</a:t>
            </a:r>
            <a:r>
              <a:rPr lang="nl-BE" dirty="0"/>
              <a:t/>
            </a:r>
            <a:br>
              <a:rPr lang="nl-BE" dirty="0"/>
            </a:br>
            <a:endParaRPr lang="nl-BE" dirty="0"/>
          </a:p>
        </p:txBody>
      </p:sp>
      <p:sp>
        <p:nvSpPr>
          <p:cNvPr id="3" name="Tijdelijke aanduiding voor inhoud 2"/>
          <p:cNvSpPr>
            <a:spLocks noGrp="1"/>
          </p:cNvSpPr>
          <p:nvPr>
            <p:ph idx="1"/>
          </p:nvPr>
        </p:nvSpPr>
        <p:spPr/>
        <p:txBody>
          <a:bodyPr/>
          <a:lstStyle/>
          <a:p>
            <a:pPr marL="0" indent="0">
              <a:buNone/>
            </a:pPr>
            <a:r>
              <a:rPr lang="nl-BE" dirty="0"/>
              <a:t>Bij het wisselen naar de 3de periode wordt er automatisch gevraagd wie er balbezit heeft na de rust en wordt dit vermeld in het verloop. Geen nood meer dus om zelf een opmerking hiervoor toe te voegen.</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92</a:t>
            </a:fld>
            <a:endParaRPr lang="nl-BE"/>
          </a:p>
        </p:txBody>
      </p:sp>
    </p:spTree>
    <p:extLst>
      <p:ext uri="{BB962C8B-B14F-4D97-AF65-F5344CB8AC3E}">
        <p14:creationId xmlns:p14="http://schemas.microsoft.com/office/powerpoint/2010/main" val="8296021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nl-BE" sz="3200" b="1" cap="all" dirty="0"/>
              <a:t>Aantal beschikbare time-outs wordt getoond</a:t>
            </a:r>
            <a:endParaRPr lang="nl-BE" sz="3200" dirty="0"/>
          </a:p>
        </p:txBody>
      </p:sp>
      <p:sp>
        <p:nvSpPr>
          <p:cNvPr id="3" name="Tijdelijke aanduiding voor inhoud 2"/>
          <p:cNvSpPr>
            <a:spLocks noGrp="1"/>
          </p:cNvSpPr>
          <p:nvPr>
            <p:ph idx="1"/>
          </p:nvPr>
        </p:nvSpPr>
        <p:spPr/>
        <p:txBody>
          <a:bodyPr/>
          <a:lstStyle/>
          <a:p>
            <a:pPr marL="0" indent="0">
              <a:buNone/>
            </a:pPr>
            <a:r>
              <a:rPr lang="nl-BE" dirty="0" smtClean="0"/>
              <a:t>Er waren tot nog toe </a:t>
            </a:r>
            <a:r>
              <a:rPr lang="nl-BE" dirty="0"/>
              <a:t>lege hokjes voor elke beschikbare time-out. </a:t>
            </a:r>
            <a:endParaRPr lang="nl-BE" dirty="0" smtClean="0"/>
          </a:p>
          <a:p>
            <a:pPr marL="0" indent="0">
              <a:buNone/>
            </a:pPr>
            <a:r>
              <a:rPr lang="nl-BE" dirty="0" smtClean="0"/>
              <a:t>Bij </a:t>
            </a:r>
            <a:r>
              <a:rPr lang="nl-BE" dirty="0"/>
              <a:t>time-outs die niet opgenomen worden komt nu een X te staan op het moment dat die vervalt. </a:t>
            </a:r>
            <a:endParaRPr lang="nl-BE" dirty="0" smtClean="0"/>
          </a:p>
          <a:p>
            <a:pPr marL="0" indent="0">
              <a:buNone/>
            </a:pPr>
            <a:r>
              <a:rPr lang="nl-BE" dirty="0" smtClean="0"/>
              <a:t>Dit </a:t>
            </a:r>
            <a:r>
              <a:rPr lang="nl-BE" dirty="0"/>
              <a:t>gebeurt bij het wisselen naar de 2de helft maar ook bij het ingaan van de 9de minuut in de 4de periode indien er nog 3 time-outs beschikbaar zijn.</a:t>
            </a:r>
          </a:p>
          <a:p>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93</a:t>
            </a:fld>
            <a:endParaRPr lang="nl-BE"/>
          </a:p>
        </p:txBody>
      </p:sp>
    </p:spTree>
    <p:extLst>
      <p:ext uri="{BB962C8B-B14F-4D97-AF65-F5344CB8AC3E}">
        <p14:creationId xmlns:p14="http://schemas.microsoft.com/office/powerpoint/2010/main" val="18730871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33939" y="0"/>
            <a:ext cx="9144000" cy="1052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804234" y="19878"/>
            <a:ext cx="7832934" cy="1032859"/>
          </a:xfrm>
        </p:spPr>
        <p:txBody>
          <a:bodyPr>
            <a:normAutofit/>
          </a:bodyPr>
          <a:lstStyle/>
          <a:p>
            <a:r>
              <a:rPr lang="nl-BE" dirty="0"/>
              <a:t>	DWF-topics</a:t>
            </a:r>
            <a:endParaRPr lang="en-US" dirty="0"/>
          </a:p>
        </p:txBody>
      </p:sp>
      <p:sp>
        <p:nvSpPr>
          <p:cNvPr id="5" name="Content Placeholder 4"/>
          <p:cNvSpPr>
            <a:spLocks noGrp="1"/>
          </p:cNvSpPr>
          <p:nvPr>
            <p:ph idx="1"/>
          </p:nvPr>
        </p:nvSpPr>
        <p:spPr>
          <a:xfrm>
            <a:off x="1533939" y="1239168"/>
            <a:ext cx="8229600" cy="5040560"/>
          </a:xfrm>
        </p:spPr>
        <p:txBody>
          <a:bodyPr>
            <a:normAutofit fontScale="70000" lnSpcReduction="20000"/>
          </a:bodyPr>
          <a:lstStyle/>
          <a:p>
            <a:pPr marL="0" indent="0">
              <a:buNone/>
            </a:pPr>
            <a:endParaRPr lang="nl-BE" dirty="0"/>
          </a:p>
          <a:p>
            <a:pPr>
              <a:buFontTx/>
              <a:buChar char="-"/>
            </a:pPr>
            <a:r>
              <a:rPr lang="nl-BE" dirty="0"/>
              <a:t>Tablets</a:t>
            </a:r>
          </a:p>
          <a:p>
            <a:pPr marL="0" indent="0">
              <a:buNone/>
            </a:pPr>
            <a:endParaRPr lang="nl-BE" dirty="0"/>
          </a:p>
          <a:p>
            <a:pPr>
              <a:buFontTx/>
              <a:buChar char="-"/>
            </a:pPr>
            <a:r>
              <a:rPr lang="nl-BE" dirty="0"/>
              <a:t>Account gekoppeld aan lidnummer: een ‘must’</a:t>
            </a:r>
          </a:p>
          <a:p>
            <a:pPr>
              <a:buFontTx/>
              <a:buChar char="-"/>
            </a:pPr>
            <a:endParaRPr lang="nl-BE" dirty="0"/>
          </a:p>
          <a:p>
            <a:pPr>
              <a:buFontTx/>
              <a:buChar char="-"/>
            </a:pPr>
            <a:r>
              <a:rPr lang="nl-BE" dirty="0"/>
              <a:t>Voorbereidend werk</a:t>
            </a:r>
          </a:p>
          <a:p>
            <a:pPr>
              <a:buFontTx/>
              <a:buChar char="-"/>
            </a:pPr>
            <a:endParaRPr lang="nl-BE" dirty="0"/>
          </a:p>
          <a:p>
            <a:pPr>
              <a:buFontTx/>
              <a:buChar char="-"/>
            </a:pPr>
            <a:r>
              <a:rPr lang="nl-BE" dirty="0"/>
              <a:t>Opstart wedstrijd</a:t>
            </a:r>
          </a:p>
          <a:p>
            <a:pPr>
              <a:buFontTx/>
              <a:buChar char="-"/>
            </a:pPr>
            <a:endParaRPr lang="nl-BE" dirty="0"/>
          </a:p>
          <a:p>
            <a:pPr>
              <a:buFontTx/>
              <a:buChar char="-"/>
            </a:pPr>
            <a:r>
              <a:rPr lang="nl-BE" dirty="0"/>
              <a:t>De wedstrijd zelf</a:t>
            </a:r>
          </a:p>
          <a:p>
            <a:pPr>
              <a:buFontTx/>
              <a:buChar char="-"/>
            </a:pPr>
            <a:endParaRPr lang="nl-BE" dirty="0"/>
          </a:p>
          <a:p>
            <a:pPr>
              <a:buFontTx/>
              <a:buChar char="-"/>
            </a:pPr>
            <a:r>
              <a:rPr lang="nl-BE" dirty="0"/>
              <a:t>Wedstrijd afsluiten</a:t>
            </a:r>
          </a:p>
          <a:p>
            <a:pPr>
              <a:buFontTx/>
              <a:buChar char="-"/>
            </a:pPr>
            <a:endParaRPr lang="nl-BE" dirty="0"/>
          </a:p>
          <a:p>
            <a:pPr>
              <a:buFontTx/>
              <a:buChar char="-"/>
            </a:pPr>
            <a:r>
              <a:rPr lang="nl-BE" sz="3600" b="1" dirty="0">
                <a:solidFill>
                  <a:srgbClr val="FF0000"/>
                </a:solidFill>
              </a:rPr>
              <a:t>Verslag na de wedstrijd</a:t>
            </a:r>
            <a:endParaRPr lang="en-US" sz="3600" b="1" dirty="0">
              <a:solidFill>
                <a:srgbClr val="FF0000"/>
              </a:solidFill>
            </a:endParaRPr>
          </a:p>
        </p:txBody>
      </p:sp>
      <p:sp>
        <p:nvSpPr>
          <p:cNvPr id="2" name="Tijdelijke aanduiding voor dianummer 1"/>
          <p:cNvSpPr>
            <a:spLocks noGrp="1"/>
          </p:cNvSpPr>
          <p:nvPr>
            <p:ph type="sldNum" sz="quarter" idx="12"/>
          </p:nvPr>
        </p:nvSpPr>
        <p:spPr/>
        <p:txBody>
          <a:bodyPr/>
          <a:lstStyle/>
          <a:p>
            <a:fld id="{6F01290F-A73E-4E53-8E90-2BBFC91C0211}" type="slidenum">
              <a:rPr lang="nl-BE" smtClean="0"/>
              <a:t>94</a:t>
            </a:fld>
            <a:endParaRPr lang="nl-BE"/>
          </a:p>
        </p:txBody>
      </p:sp>
    </p:spTree>
    <p:extLst>
      <p:ext uri="{BB962C8B-B14F-4D97-AF65-F5344CB8AC3E}">
        <p14:creationId xmlns:p14="http://schemas.microsoft.com/office/powerpoint/2010/main" val="1596763323"/>
      </p:ext>
    </p:extLst>
  </p:cSld>
  <p:clrMapOvr>
    <a:masterClrMapping/>
  </p:clrMapOvr>
  <mc:AlternateContent xmlns:mc="http://schemas.openxmlformats.org/markup-compatibility/2006" xmlns:p14="http://schemas.microsoft.com/office/powerpoint/2010/main">
    <mc:Choice Requires="p14">
      <p:transition p14:dur="0" advTm="6159"/>
    </mc:Choice>
    <mc:Fallback xmlns="">
      <p:transition advTm="6159"/>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938742"/>
          </a:xfrm>
        </p:spPr>
        <p:txBody>
          <a:bodyPr/>
          <a:lstStyle/>
          <a:p>
            <a:r>
              <a:rPr lang="nl-BE" dirty="0"/>
              <a:t>Een uitsmijter: </a:t>
            </a:r>
            <a:r>
              <a:rPr lang="nl-BE" b="1" dirty="0"/>
              <a:t>verslag</a:t>
            </a:r>
            <a:r>
              <a:rPr lang="nl-BE" dirty="0"/>
              <a:t> van een wedstrijd </a:t>
            </a:r>
          </a:p>
        </p:txBody>
      </p:sp>
      <p:sp>
        <p:nvSpPr>
          <p:cNvPr id="4" name="Tijdelijke aanduiding voor dianummer 3"/>
          <p:cNvSpPr>
            <a:spLocks noGrp="1"/>
          </p:cNvSpPr>
          <p:nvPr>
            <p:ph type="sldNum" sz="quarter" idx="12"/>
          </p:nvPr>
        </p:nvSpPr>
        <p:spPr>
          <a:xfrm>
            <a:off x="8458200" y="6294967"/>
            <a:ext cx="2743200" cy="365125"/>
          </a:xfrm>
        </p:spPr>
        <p:txBody>
          <a:bodyPr/>
          <a:lstStyle/>
          <a:p>
            <a:fld id="{6F01290F-A73E-4E53-8E90-2BBFC91C0211}" type="slidenum">
              <a:rPr lang="nl-BE" smtClean="0"/>
              <a:t>95</a:t>
            </a:fld>
            <a:endParaRPr lang="nl-BE"/>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40947" y="1303338"/>
            <a:ext cx="5317253" cy="4546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kstvak 5"/>
          <p:cNvSpPr txBox="1"/>
          <p:nvPr/>
        </p:nvSpPr>
        <p:spPr>
          <a:xfrm>
            <a:off x="245347" y="3320819"/>
            <a:ext cx="2616385" cy="1384995"/>
          </a:xfrm>
          <a:prstGeom prst="rect">
            <a:avLst/>
          </a:prstGeom>
          <a:noFill/>
        </p:spPr>
        <p:txBody>
          <a:bodyPr wrap="square" rtlCol="0">
            <a:spAutoFit/>
          </a:bodyPr>
          <a:lstStyle/>
          <a:p>
            <a:pPr algn="ctr"/>
            <a:r>
              <a:rPr lang="nl-BE" sz="2800" b="1" dirty="0" smtClean="0"/>
              <a:t>In het verleden: </a:t>
            </a:r>
            <a:endParaRPr lang="nl-BE" sz="2800" b="1" dirty="0"/>
          </a:p>
          <a:p>
            <a:pPr algn="ctr"/>
            <a:r>
              <a:rPr lang="nl-BE" sz="2800" b="1" dirty="0"/>
              <a:t>half leesbaar</a:t>
            </a:r>
          </a:p>
          <a:p>
            <a:pPr algn="ctr"/>
            <a:r>
              <a:rPr lang="nl-BE" sz="2800" b="1" dirty="0"/>
              <a:t>    dubbeltje</a:t>
            </a:r>
          </a:p>
        </p:txBody>
      </p:sp>
    </p:spTree>
    <p:extLst>
      <p:ext uri="{BB962C8B-B14F-4D97-AF65-F5344CB8AC3E}">
        <p14:creationId xmlns:p14="http://schemas.microsoft.com/office/powerpoint/2010/main" val="16736671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938742"/>
          </a:xfrm>
        </p:spPr>
        <p:txBody>
          <a:bodyPr/>
          <a:lstStyle/>
          <a:p>
            <a:pPr algn="ctr"/>
            <a:r>
              <a:rPr lang="nl-BE" b="1" dirty="0"/>
              <a:t>VERSLAG: uitzicht nieuwe versie</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96</a:t>
            </a:fld>
            <a:endParaRPr lang="nl-BE"/>
          </a:p>
        </p:txBody>
      </p:sp>
      <p:pic>
        <p:nvPicPr>
          <p:cNvPr id="5" name="Tijdelijke aanduiding voor inhoud 4"/>
          <p:cNvPicPr>
            <a:picLocks noGrp="1"/>
          </p:cNvPicPr>
          <p:nvPr>
            <p:ph idx="1"/>
          </p:nvPr>
        </p:nvPicPr>
        <p:blipFill rotWithShape="1">
          <a:blip r:embed="rId2"/>
          <a:srcRect l="9094" t="14260" r="10053" b="3693"/>
          <a:stretch/>
        </p:blipFill>
        <p:spPr bwMode="auto">
          <a:xfrm>
            <a:off x="3094312" y="1303338"/>
            <a:ext cx="6003376" cy="48736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969149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023408"/>
          </a:xfrm>
        </p:spPr>
        <p:txBody>
          <a:bodyPr/>
          <a:lstStyle/>
          <a:p>
            <a:pPr algn="ctr"/>
            <a:r>
              <a:rPr lang="nl-BE" dirty="0"/>
              <a:t>Hoe een verslag opvragen en opslaan op pc?</a:t>
            </a:r>
          </a:p>
        </p:txBody>
      </p:sp>
      <p:sp>
        <p:nvSpPr>
          <p:cNvPr id="3" name="Tijdelijke aanduiding voor inhoud 2"/>
          <p:cNvSpPr>
            <a:spLocks noGrp="1"/>
          </p:cNvSpPr>
          <p:nvPr>
            <p:ph idx="1"/>
          </p:nvPr>
        </p:nvSpPr>
        <p:spPr>
          <a:xfrm>
            <a:off x="838200" y="1388534"/>
            <a:ext cx="10515600" cy="4788429"/>
          </a:xfrm>
        </p:spPr>
        <p:txBody>
          <a:bodyPr>
            <a:normAutofit lnSpcReduction="10000"/>
          </a:bodyPr>
          <a:lstStyle/>
          <a:p>
            <a:pPr marL="1371600" lvl="3" indent="0">
              <a:buNone/>
            </a:pPr>
            <a:r>
              <a:rPr lang="nl-BE" dirty="0"/>
              <a:t>			</a:t>
            </a:r>
          </a:p>
          <a:p>
            <a:pPr marL="1371600" lvl="3" indent="0">
              <a:buNone/>
            </a:pPr>
            <a:r>
              <a:rPr lang="nl-BE" sz="3600" b="1" dirty="0"/>
              <a:t>		Opvragen van verslag </a:t>
            </a:r>
          </a:p>
          <a:p>
            <a:pPr marL="1371600" lvl="3" indent="0">
              <a:buNone/>
            </a:pPr>
            <a:r>
              <a:rPr lang="nl-BE" sz="3000" i="1" dirty="0">
                <a:solidFill>
                  <a:srgbClr val="FF0000"/>
                </a:solidFill>
              </a:rPr>
              <a:t>(opm.: kan enkel door leden van de club met account)</a:t>
            </a:r>
          </a:p>
          <a:p>
            <a:r>
              <a:rPr lang="nl-BE" dirty="0"/>
              <a:t>Start zoals altijd: via ‘competitie’ naar ‘resultaten’</a:t>
            </a:r>
          </a:p>
          <a:p>
            <a:r>
              <a:rPr lang="nl-BE" dirty="0"/>
              <a:t>Login eigen club</a:t>
            </a:r>
          </a:p>
          <a:p>
            <a:r>
              <a:rPr lang="nl-BE" dirty="0"/>
              <a:t>Respectievelijk klikken op ‘club’ en ‘naam club’</a:t>
            </a:r>
          </a:p>
          <a:p>
            <a:r>
              <a:rPr lang="nl-BE" dirty="0"/>
              <a:t>Selecteer de ploeg waarvan je de uitslag wil bekijken</a:t>
            </a:r>
          </a:p>
          <a:p>
            <a:r>
              <a:rPr lang="nl-BE" dirty="0"/>
              <a:t>Tik daar dan op ‘</a:t>
            </a:r>
            <a:r>
              <a:rPr lang="nl-BE" b="1" dirty="0"/>
              <a:t>uitslagen</a:t>
            </a:r>
            <a:r>
              <a:rPr lang="nl-BE" dirty="0"/>
              <a:t>’ en selecteer de wedstrijd waarvan je verslag wil bekijken</a:t>
            </a:r>
          </a:p>
          <a:p>
            <a:pPr marL="0" indent="0">
              <a:buNone/>
            </a:pPr>
            <a:r>
              <a:rPr lang="nl-BE" dirty="0"/>
              <a:t>           </a:t>
            </a:r>
            <a:r>
              <a:rPr lang="nl-BE" b="1" dirty="0"/>
              <a:t>Je krijgt dan scherm te zien van volgende slide</a:t>
            </a:r>
          </a:p>
          <a:p>
            <a:endParaRPr lang="nl-BE" b="1"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97</a:t>
            </a:fld>
            <a:endParaRPr lang="nl-BE"/>
          </a:p>
        </p:txBody>
      </p:sp>
    </p:spTree>
    <p:extLst>
      <p:ext uri="{BB962C8B-B14F-4D97-AF65-F5344CB8AC3E}">
        <p14:creationId xmlns:p14="http://schemas.microsoft.com/office/powerpoint/2010/main" val="40603326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972608"/>
          </a:xfrm>
        </p:spPr>
        <p:txBody>
          <a:bodyPr/>
          <a:lstStyle/>
          <a:p>
            <a:r>
              <a:rPr lang="nl-BE" dirty="0"/>
              <a:t>Klik in dit scherm op ‘</a:t>
            </a:r>
            <a:r>
              <a:rPr lang="nl-BE" b="1" dirty="0"/>
              <a:t>verslag</a:t>
            </a:r>
            <a:r>
              <a:rPr lang="nl-BE" dirty="0"/>
              <a:t>’</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98</a:t>
            </a:fld>
            <a:endParaRPr lang="nl-BE"/>
          </a:p>
        </p:txBody>
      </p:sp>
      <p:pic>
        <p:nvPicPr>
          <p:cNvPr id="5" name="Tijdelijke aanduiding voor inhoud 4"/>
          <p:cNvPicPr>
            <a:picLocks noGrp="1"/>
          </p:cNvPicPr>
          <p:nvPr>
            <p:ph idx="1"/>
          </p:nvPr>
        </p:nvPicPr>
        <p:blipFill rotWithShape="1">
          <a:blip r:embed="rId2"/>
          <a:srcRect l="4795" r="15509" b="7206"/>
          <a:stretch/>
        </p:blipFill>
        <p:spPr bwMode="auto">
          <a:xfrm>
            <a:off x="3760287" y="1608668"/>
            <a:ext cx="5129713" cy="4747682"/>
          </a:xfrm>
          <a:prstGeom prst="rect">
            <a:avLst/>
          </a:prstGeom>
          <a:ln>
            <a:noFill/>
          </a:ln>
          <a:extLst>
            <a:ext uri="{53640926-AAD7-44D8-BBD7-CCE9431645EC}">
              <a14:shadowObscured xmlns:a14="http://schemas.microsoft.com/office/drawing/2010/main"/>
            </a:ext>
          </a:extLst>
        </p:spPr>
      </p:pic>
      <p:sp>
        <p:nvSpPr>
          <p:cNvPr id="6" name="Ovaal 5"/>
          <p:cNvSpPr/>
          <p:nvPr/>
        </p:nvSpPr>
        <p:spPr>
          <a:xfrm>
            <a:off x="7080508" y="2556933"/>
            <a:ext cx="827359" cy="57573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013011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Je krijgt dan onderstaand scherm … met verslag</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99</a:t>
            </a:fld>
            <a:endParaRPr lang="nl-BE"/>
          </a:p>
        </p:txBody>
      </p:sp>
      <p:pic>
        <p:nvPicPr>
          <p:cNvPr id="5" name="Picture 14"/>
          <p:cNvPicPr>
            <a:picLocks noGrp="1"/>
          </p:cNvPicPr>
          <p:nvPr>
            <p:ph idx="1"/>
          </p:nvPr>
        </p:nvPicPr>
        <p:blipFill>
          <a:blip r:embed="rId2"/>
          <a:stretch>
            <a:fillRect/>
          </a:stretch>
        </p:blipFill>
        <p:spPr>
          <a:xfrm>
            <a:off x="2899884" y="1825625"/>
            <a:ext cx="6392231" cy="4351338"/>
          </a:xfrm>
          <a:prstGeom prst="rect">
            <a:avLst/>
          </a:prstGeom>
        </p:spPr>
      </p:pic>
    </p:spTree>
    <p:extLst>
      <p:ext uri="{BB962C8B-B14F-4D97-AF65-F5344CB8AC3E}">
        <p14:creationId xmlns:p14="http://schemas.microsoft.com/office/powerpoint/2010/main" val="327210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000" dirty="0"/>
              <a:t>Voor elke speler: pers. fouten/gemaakte punten </a:t>
            </a:r>
          </a:p>
        </p:txBody>
      </p:sp>
      <p:pic>
        <p:nvPicPr>
          <p:cNvPr id="5" name="Tijdelijke aanduiding voor inhoud 4"/>
          <p:cNvPicPr>
            <a:picLocks noGrp="1" noChangeAspect="1"/>
          </p:cNvPicPr>
          <p:nvPr>
            <p:ph idx="1"/>
          </p:nvPr>
        </p:nvPicPr>
        <p:blipFill rotWithShape="1">
          <a:blip r:embed="rId2"/>
          <a:srcRect l="30387" t="10191" r="10462" b="11589"/>
          <a:stretch/>
        </p:blipFill>
        <p:spPr>
          <a:xfrm>
            <a:off x="4284133" y="1270783"/>
            <a:ext cx="4944534" cy="5230796"/>
          </a:xfrm>
          <a:prstGeom prst="rect">
            <a:avLst/>
          </a:prstGeom>
        </p:spPr>
      </p:pic>
      <p:sp>
        <p:nvSpPr>
          <p:cNvPr id="4" name="Tijdelijke aanduiding voor dianummer 3"/>
          <p:cNvSpPr>
            <a:spLocks noGrp="1"/>
          </p:cNvSpPr>
          <p:nvPr>
            <p:ph type="sldNum" sz="quarter" idx="12"/>
          </p:nvPr>
        </p:nvSpPr>
        <p:spPr/>
        <p:txBody>
          <a:bodyPr/>
          <a:lstStyle/>
          <a:p>
            <a:fld id="{6F01290F-A73E-4E53-8E90-2BBFC91C0211}" type="slidenum">
              <a:rPr lang="nl-BE" smtClean="0"/>
              <a:t>100</a:t>
            </a:fld>
            <a:endParaRPr lang="nl-BE"/>
          </a:p>
        </p:txBody>
      </p:sp>
      <p:sp>
        <p:nvSpPr>
          <p:cNvPr id="7" name="Rechthoek 6"/>
          <p:cNvSpPr/>
          <p:nvPr/>
        </p:nvSpPr>
        <p:spPr>
          <a:xfrm>
            <a:off x="7382932" y="4334933"/>
            <a:ext cx="795867" cy="914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Ovaal 8"/>
          <p:cNvSpPr/>
          <p:nvPr/>
        </p:nvSpPr>
        <p:spPr>
          <a:xfrm>
            <a:off x="8458199" y="4532588"/>
            <a:ext cx="745068" cy="72813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1" name="Rechte verbindingslijn met pijl 10"/>
          <p:cNvCxnSpPr/>
          <p:nvPr/>
        </p:nvCxnSpPr>
        <p:spPr>
          <a:xfrm flipH="1">
            <a:off x="9364135" y="1453748"/>
            <a:ext cx="519640" cy="306745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Rechte verbindingslijn 16"/>
          <p:cNvCxnSpPr/>
          <p:nvPr/>
        </p:nvCxnSpPr>
        <p:spPr>
          <a:xfrm flipH="1">
            <a:off x="2700865" y="1301728"/>
            <a:ext cx="2683935" cy="359492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met pijl 21"/>
          <p:cNvCxnSpPr/>
          <p:nvPr/>
        </p:nvCxnSpPr>
        <p:spPr>
          <a:xfrm>
            <a:off x="2637365" y="4896655"/>
            <a:ext cx="4356102"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Rechte verbindingslijn 25"/>
          <p:cNvCxnSpPr>
            <a:endCxn id="5" idx="0"/>
          </p:cNvCxnSpPr>
          <p:nvPr/>
        </p:nvCxnSpPr>
        <p:spPr>
          <a:xfrm>
            <a:off x="4605867" y="1270782"/>
            <a:ext cx="2150533" cy="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p:cNvCxnSpPr/>
          <p:nvPr/>
        </p:nvCxnSpPr>
        <p:spPr>
          <a:xfrm>
            <a:off x="7078134" y="1301727"/>
            <a:ext cx="3551765" cy="1"/>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01627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735542"/>
          </a:xfrm>
        </p:spPr>
        <p:txBody>
          <a:bodyPr>
            <a:normAutofit fontScale="90000"/>
          </a:bodyPr>
          <a:lstStyle/>
          <a:p>
            <a:r>
              <a:rPr lang="nl-BE" dirty="0"/>
              <a:t>Verder ook: de hele wedstrijd … alle info!(≥ 20 </a:t>
            </a:r>
            <a:r>
              <a:rPr lang="nl-BE" dirty="0" err="1"/>
              <a:t>blz</a:t>
            </a:r>
            <a:r>
              <a:rPr lang="nl-BE" dirty="0"/>
              <a:t>)</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101</a:t>
            </a:fld>
            <a:endParaRPr lang="nl-BE"/>
          </a:p>
        </p:txBody>
      </p:sp>
      <p:pic>
        <p:nvPicPr>
          <p:cNvPr id="5" name="Picture 15"/>
          <p:cNvPicPr>
            <a:picLocks noGrp="1"/>
          </p:cNvPicPr>
          <p:nvPr>
            <p:ph idx="1"/>
          </p:nvPr>
        </p:nvPicPr>
        <p:blipFill rotWithShape="1">
          <a:blip r:embed="rId2"/>
          <a:srcRect r="37164"/>
          <a:stretch/>
        </p:blipFill>
        <p:spPr bwMode="auto">
          <a:xfrm>
            <a:off x="4610174" y="1100668"/>
            <a:ext cx="3043693" cy="507629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858703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023408"/>
          </a:xfrm>
        </p:spPr>
        <p:txBody>
          <a:bodyPr>
            <a:normAutofit fontScale="90000"/>
          </a:bodyPr>
          <a:lstStyle/>
          <a:p>
            <a:pPr algn="ctr"/>
            <a:r>
              <a:rPr lang="nl-BE" sz="5300" b="1" dirty="0"/>
              <a:t>Opslaan op PC</a:t>
            </a:r>
            <a:r>
              <a:rPr lang="nl-BE" b="1" dirty="0"/>
              <a:t>:   </a:t>
            </a:r>
            <a:r>
              <a:rPr lang="nl-BE" dirty="0"/>
              <a:t>klik op ‘</a:t>
            </a:r>
            <a:r>
              <a:rPr lang="nl-BE" b="1" dirty="0"/>
              <a:t>print</a:t>
            </a:r>
            <a:r>
              <a:rPr lang="nl-BE" dirty="0"/>
              <a:t>’ (links op scherm)</a:t>
            </a:r>
          </a:p>
        </p:txBody>
      </p:sp>
      <p:sp>
        <p:nvSpPr>
          <p:cNvPr id="3" name="Tijdelijke aanduiding voor inhoud 2"/>
          <p:cNvSpPr>
            <a:spLocks noGrp="1"/>
          </p:cNvSpPr>
          <p:nvPr>
            <p:ph idx="1"/>
          </p:nvPr>
        </p:nvSpPr>
        <p:spPr>
          <a:xfrm>
            <a:off x="838200" y="2005012"/>
            <a:ext cx="10515600" cy="4171951"/>
          </a:xfrm>
        </p:spPr>
        <p:txBody>
          <a:bodyPr/>
          <a:lstStyle/>
          <a:p>
            <a:pPr marL="1371600" lvl="3" indent="0">
              <a:buNone/>
            </a:pPr>
            <a:r>
              <a:rPr lang="nl-BE" dirty="0"/>
              <a:t>			</a:t>
            </a:r>
          </a:p>
          <a:p>
            <a:pPr marL="1371600" lvl="3" indent="0">
              <a:buNone/>
            </a:pPr>
            <a:r>
              <a:rPr lang="nl-BE" sz="3600" b="1" dirty="0"/>
              <a:t>	</a:t>
            </a:r>
          </a:p>
          <a:p>
            <a:pPr marL="1371600" lvl="3" indent="0">
              <a:buNone/>
            </a:pPr>
            <a:endParaRPr lang="nl-BE" sz="3600" b="1" dirty="0"/>
          </a:p>
          <a:p>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102</a:t>
            </a:fld>
            <a:endParaRPr lang="nl-BE"/>
          </a:p>
        </p:txBody>
      </p:sp>
      <p:pic>
        <p:nvPicPr>
          <p:cNvPr id="5" name="Picture 14"/>
          <p:cNvPicPr>
            <a:picLocks/>
          </p:cNvPicPr>
          <p:nvPr/>
        </p:nvPicPr>
        <p:blipFill>
          <a:blip r:embed="rId2"/>
          <a:stretch>
            <a:fillRect/>
          </a:stretch>
        </p:blipFill>
        <p:spPr>
          <a:xfrm>
            <a:off x="3166636" y="2005012"/>
            <a:ext cx="6392231" cy="4351338"/>
          </a:xfrm>
          <a:prstGeom prst="rect">
            <a:avLst/>
          </a:prstGeom>
        </p:spPr>
      </p:pic>
      <p:sp>
        <p:nvSpPr>
          <p:cNvPr id="6" name="Ovaal 5"/>
          <p:cNvSpPr/>
          <p:nvPr/>
        </p:nvSpPr>
        <p:spPr>
          <a:xfrm>
            <a:off x="2878667" y="2235200"/>
            <a:ext cx="914400" cy="9144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9025914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78933" y="694267"/>
            <a:ext cx="10574867" cy="677333"/>
          </a:xfrm>
        </p:spPr>
        <p:txBody>
          <a:bodyPr>
            <a:normAutofit fontScale="90000"/>
          </a:bodyPr>
          <a:lstStyle/>
          <a:p>
            <a:r>
              <a:rPr lang="nl-BE" dirty="0"/>
              <a:t>Je belandt op de </a:t>
            </a:r>
            <a:r>
              <a:rPr lang="nl-BE" dirty="0" err="1"/>
              <a:t>de</a:t>
            </a:r>
            <a:r>
              <a:rPr lang="nl-BE" dirty="0"/>
              <a:t> printpagina voor pdf</a:t>
            </a:r>
            <a:br>
              <a:rPr lang="nl-BE" dirty="0"/>
            </a:br>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103</a:t>
            </a:fld>
            <a:endParaRPr lang="nl-BE"/>
          </a:p>
        </p:txBody>
      </p:sp>
      <p:pic>
        <p:nvPicPr>
          <p:cNvPr id="5" name="Picture 43"/>
          <p:cNvPicPr>
            <a:picLocks noGrp="1"/>
          </p:cNvPicPr>
          <p:nvPr>
            <p:ph idx="1"/>
          </p:nvPr>
        </p:nvPicPr>
        <p:blipFill rotWithShape="1">
          <a:blip r:embed="rId2"/>
          <a:srcRect r="7726" b="-575"/>
          <a:stretch/>
        </p:blipFill>
        <p:spPr bwMode="auto">
          <a:xfrm>
            <a:off x="2923298" y="1219200"/>
            <a:ext cx="6423902" cy="53514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373172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a:t>Klik bij ‘</a:t>
            </a:r>
            <a:r>
              <a:rPr lang="nl-BE" b="1" dirty="0" err="1"/>
              <a:t>destination</a:t>
            </a:r>
            <a:r>
              <a:rPr lang="nl-BE" dirty="0"/>
              <a:t>’ … op drop down menu naast (HP </a:t>
            </a:r>
            <a:r>
              <a:rPr lang="nl-BE" dirty="0" err="1"/>
              <a:t>Color</a:t>
            </a:r>
            <a:r>
              <a:rPr lang="nl-BE" dirty="0"/>
              <a:t> Laser Jet) -  klik op ‘</a:t>
            </a:r>
            <a:r>
              <a:rPr lang="nl-BE" b="1" dirty="0"/>
              <a:t>save as pdf</a:t>
            </a:r>
            <a:r>
              <a:rPr lang="nl-BE" dirty="0"/>
              <a:t>’</a:t>
            </a:r>
            <a:br>
              <a:rPr lang="nl-BE" dirty="0"/>
            </a:br>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104</a:t>
            </a:fld>
            <a:endParaRPr lang="nl-BE"/>
          </a:p>
        </p:txBody>
      </p:sp>
      <p:pic>
        <p:nvPicPr>
          <p:cNvPr id="5" name="Picture 43"/>
          <p:cNvPicPr>
            <a:picLocks noGrp="1"/>
          </p:cNvPicPr>
          <p:nvPr>
            <p:ph idx="1"/>
          </p:nvPr>
        </p:nvPicPr>
        <p:blipFill rotWithShape="1">
          <a:blip r:embed="rId2"/>
          <a:srcRect l="1" r="59872" b="39145"/>
          <a:stretch/>
        </p:blipFill>
        <p:spPr bwMode="auto">
          <a:xfrm>
            <a:off x="1054895" y="1503892"/>
            <a:ext cx="3816877" cy="4351338"/>
          </a:xfrm>
          <a:prstGeom prst="rect">
            <a:avLst/>
          </a:prstGeom>
          <a:ln>
            <a:noFill/>
          </a:ln>
          <a:extLst>
            <a:ext uri="{53640926-AAD7-44D8-BBD7-CCE9431645EC}">
              <a14:shadowObscured xmlns:a14="http://schemas.microsoft.com/office/drawing/2010/main"/>
            </a:ext>
          </a:extLst>
        </p:spPr>
      </p:pic>
      <p:pic>
        <p:nvPicPr>
          <p:cNvPr id="6" name="Picture 44"/>
          <p:cNvPicPr/>
          <p:nvPr/>
        </p:nvPicPr>
        <p:blipFill rotWithShape="1">
          <a:blip r:embed="rId3"/>
          <a:srcRect t="9091" r="15071" b="9091"/>
          <a:stretch/>
        </p:blipFill>
        <p:spPr bwMode="auto">
          <a:xfrm>
            <a:off x="5994400" y="2950105"/>
            <a:ext cx="3756554" cy="2737643"/>
          </a:xfrm>
          <a:prstGeom prst="rect">
            <a:avLst/>
          </a:prstGeom>
          <a:ln>
            <a:noFill/>
          </a:ln>
          <a:extLst>
            <a:ext uri="{53640926-AAD7-44D8-BBD7-CCE9431645EC}">
              <a14:shadowObscured xmlns:a14="http://schemas.microsoft.com/office/drawing/2010/main"/>
            </a:ext>
          </a:extLst>
        </p:spPr>
      </p:pic>
      <p:cxnSp>
        <p:nvCxnSpPr>
          <p:cNvPr id="18" name="Rechte verbindingslijn met pijl 17"/>
          <p:cNvCxnSpPr/>
          <p:nvPr/>
        </p:nvCxnSpPr>
        <p:spPr>
          <a:xfrm flipH="1">
            <a:off x="2150533" y="637117"/>
            <a:ext cx="1133211" cy="18184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Rechthoek 6"/>
          <p:cNvSpPr/>
          <p:nvPr/>
        </p:nvSpPr>
        <p:spPr>
          <a:xfrm>
            <a:off x="992190" y="2465388"/>
            <a:ext cx="2941372" cy="72813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Ovaal 7"/>
          <p:cNvSpPr/>
          <p:nvPr/>
        </p:nvSpPr>
        <p:spPr>
          <a:xfrm>
            <a:off x="7236884" y="4385733"/>
            <a:ext cx="2401887" cy="47413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1" name="Rechte verbindingslijn met pijl 10"/>
          <p:cNvCxnSpPr/>
          <p:nvPr/>
        </p:nvCxnSpPr>
        <p:spPr>
          <a:xfrm>
            <a:off x="8028781" y="1625600"/>
            <a:ext cx="0" cy="276013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6455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Klik in volgend scherm op ‘</a:t>
            </a:r>
            <a:r>
              <a:rPr lang="nl-BE" b="1" dirty="0">
                <a:solidFill>
                  <a:srgbClr val="0070C0"/>
                </a:solidFill>
              </a:rPr>
              <a:t>Save</a:t>
            </a:r>
            <a:r>
              <a:rPr lang="nl-BE" dirty="0"/>
              <a:t>’ (blauw)</a:t>
            </a:r>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105</a:t>
            </a:fld>
            <a:endParaRPr lang="nl-BE"/>
          </a:p>
        </p:txBody>
      </p:sp>
      <p:pic>
        <p:nvPicPr>
          <p:cNvPr id="5" name="Picture 45"/>
          <p:cNvPicPr>
            <a:picLocks noGrp="1"/>
          </p:cNvPicPr>
          <p:nvPr>
            <p:ph idx="1"/>
          </p:nvPr>
        </p:nvPicPr>
        <p:blipFill rotWithShape="1">
          <a:blip r:embed="rId2"/>
          <a:srcRect b="23706"/>
          <a:stretch/>
        </p:blipFill>
        <p:spPr bwMode="auto">
          <a:xfrm>
            <a:off x="1175809" y="1722179"/>
            <a:ext cx="3371850" cy="2666990"/>
          </a:xfrm>
          <a:prstGeom prst="rect">
            <a:avLst/>
          </a:prstGeom>
          <a:ln>
            <a:noFill/>
          </a:ln>
          <a:extLst>
            <a:ext uri="{53640926-AAD7-44D8-BBD7-CCE9431645EC}">
              <a14:shadowObscured xmlns:a14="http://schemas.microsoft.com/office/drawing/2010/main"/>
            </a:ext>
          </a:extLst>
        </p:spPr>
      </p:pic>
      <p:sp>
        <p:nvSpPr>
          <p:cNvPr id="6" name="Tekstvak 5"/>
          <p:cNvSpPr txBox="1"/>
          <p:nvPr/>
        </p:nvSpPr>
        <p:spPr>
          <a:xfrm>
            <a:off x="4808886" y="3235007"/>
            <a:ext cx="7441524" cy="2677656"/>
          </a:xfrm>
          <a:prstGeom prst="rect">
            <a:avLst/>
          </a:prstGeom>
          <a:noFill/>
        </p:spPr>
        <p:txBody>
          <a:bodyPr wrap="none" rtlCol="0">
            <a:spAutoFit/>
          </a:bodyPr>
          <a:lstStyle/>
          <a:p>
            <a:r>
              <a:rPr lang="nl-BE" sz="2400" dirty="0"/>
              <a:t>Je kan aansluitend op je computer opslaan  waar je wenst.</a:t>
            </a:r>
          </a:p>
          <a:p>
            <a:endParaRPr lang="nl-BE" sz="2400" b="1" dirty="0"/>
          </a:p>
          <a:p>
            <a:r>
              <a:rPr lang="nl-BE" sz="2400" b="1" dirty="0"/>
              <a:t>Let op</a:t>
            </a:r>
            <a:r>
              <a:rPr lang="nl-BE" sz="2400" dirty="0"/>
              <a:t>:</a:t>
            </a:r>
          </a:p>
          <a:p>
            <a:r>
              <a:rPr lang="nl-BE" sz="2400" dirty="0"/>
              <a:t>Standaardnaam van bestand is altijd:</a:t>
            </a:r>
          </a:p>
          <a:p>
            <a:r>
              <a:rPr lang="nl-BE" sz="2400" i="1" dirty="0"/>
              <a:t>‘Resultaten en kalender - Basketbal Vlaanderen.pdf’</a:t>
            </a:r>
          </a:p>
          <a:p>
            <a:r>
              <a:rPr lang="nl-BE" sz="2400" dirty="0"/>
              <a:t>Individualiseer daarom naam van bestand</a:t>
            </a:r>
          </a:p>
          <a:p>
            <a:r>
              <a:rPr lang="nl-BE" sz="2400" dirty="0"/>
              <a:t>voor je het opslaat.</a:t>
            </a:r>
          </a:p>
        </p:txBody>
      </p:sp>
      <p:sp>
        <p:nvSpPr>
          <p:cNvPr id="3" name="Rechthoek 2"/>
          <p:cNvSpPr/>
          <p:nvPr/>
        </p:nvSpPr>
        <p:spPr>
          <a:xfrm>
            <a:off x="2861734" y="2141274"/>
            <a:ext cx="914400" cy="914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9814423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1074208"/>
          </a:xfrm>
        </p:spPr>
        <p:txBody>
          <a:bodyPr>
            <a:normAutofit fontScale="90000"/>
          </a:bodyPr>
          <a:lstStyle/>
          <a:p>
            <a:pPr algn="ctr"/>
            <a:r>
              <a:rPr lang="nl-BE" b="1" dirty="0"/>
              <a:t>Einde van het DWF-verhaal</a:t>
            </a:r>
            <a:r>
              <a:rPr lang="nl-BE" dirty="0"/>
              <a:t>!</a:t>
            </a:r>
            <a:br>
              <a:rPr lang="nl-BE" dirty="0"/>
            </a:br>
            <a:r>
              <a:rPr lang="nl-BE" dirty="0"/>
              <a:t>Avontuur of nachtmerrie???? …. </a:t>
            </a:r>
            <a:r>
              <a:rPr lang="nl-BE" sz="3600" dirty="0"/>
              <a:t>Het zal wel loslopen</a:t>
            </a:r>
          </a:p>
        </p:txBody>
      </p:sp>
      <p:sp>
        <p:nvSpPr>
          <p:cNvPr id="3" name="Tijdelijke aanduiding voor inhoud 2"/>
          <p:cNvSpPr>
            <a:spLocks noGrp="1"/>
          </p:cNvSpPr>
          <p:nvPr>
            <p:ph idx="1"/>
          </p:nvPr>
        </p:nvSpPr>
        <p:spPr>
          <a:xfrm>
            <a:off x="838200" y="1439334"/>
            <a:ext cx="10515600" cy="4737629"/>
          </a:xfrm>
        </p:spPr>
        <p:txBody>
          <a:bodyPr>
            <a:normAutofit fontScale="62500" lnSpcReduction="20000"/>
          </a:bodyPr>
          <a:lstStyle/>
          <a:p>
            <a:endParaRPr lang="nl-BE" dirty="0"/>
          </a:p>
          <a:p>
            <a:pPr marL="0" indent="0">
              <a:buNone/>
            </a:pPr>
            <a:r>
              <a:rPr lang="nl-BE" sz="3800" u="sng" dirty="0"/>
              <a:t>Extra info-bron</a:t>
            </a:r>
            <a:r>
              <a:rPr lang="nl-BE" sz="3800" dirty="0"/>
              <a:t>: </a:t>
            </a:r>
            <a:r>
              <a:rPr lang="nl-BE" sz="3800" b="1" dirty="0"/>
              <a:t>Basketbal Vlaanderen</a:t>
            </a:r>
          </a:p>
          <a:p>
            <a:pPr marL="0" indent="0" algn="ctr">
              <a:buNone/>
            </a:pPr>
            <a:r>
              <a:rPr lang="nl-BE" sz="3800" dirty="0">
                <a:hlinkClick r:id="rId2"/>
              </a:rPr>
              <a:t>https://www.basketbal.vlaanderen/digitaalwedstrijdformulier</a:t>
            </a:r>
            <a:r>
              <a:rPr lang="nl-BE" sz="3800" dirty="0"/>
              <a:t>  </a:t>
            </a:r>
          </a:p>
          <a:p>
            <a:pPr marL="0" indent="0">
              <a:buNone/>
            </a:pPr>
            <a:r>
              <a:rPr lang="nl-BE" sz="3800" i="1" dirty="0"/>
              <a:t>Onderaan deze websitepagina vind je allerhande info over het DWF</a:t>
            </a:r>
          </a:p>
          <a:p>
            <a:pPr marL="0" indent="0">
              <a:buNone/>
            </a:pPr>
            <a:endParaRPr lang="nl-BE" sz="3800" dirty="0"/>
          </a:p>
          <a:p>
            <a:pPr marL="0" indent="0">
              <a:buNone/>
            </a:pPr>
            <a:r>
              <a:rPr lang="nl-BE" sz="3800" u="sng" dirty="0"/>
              <a:t>Extra info-bron</a:t>
            </a:r>
            <a:r>
              <a:rPr lang="nl-BE" sz="3800" dirty="0"/>
              <a:t>: </a:t>
            </a:r>
            <a:r>
              <a:rPr lang="nl-BE" sz="3800" b="1" dirty="0"/>
              <a:t>Website van </a:t>
            </a:r>
            <a:r>
              <a:rPr lang="nl-BE" sz="3800" b="1" dirty="0" err="1"/>
              <a:t>Notre</a:t>
            </a:r>
            <a:r>
              <a:rPr lang="nl-BE" sz="3800" b="1" dirty="0"/>
              <a:t> Dame </a:t>
            </a:r>
            <a:r>
              <a:rPr lang="nl-BE" sz="3800" dirty="0"/>
              <a:t>(binnenkort):</a:t>
            </a:r>
          </a:p>
          <a:p>
            <a:pPr marL="457200" lvl="1" indent="0">
              <a:buNone/>
            </a:pPr>
            <a:r>
              <a:rPr lang="nl-BE" sz="3800" dirty="0">
                <a:hlinkClick r:id="rId3"/>
              </a:rPr>
              <a:t>http://www.damesbasketleuven.be/club/documenten.html</a:t>
            </a:r>
            <a:r>
              <a:rPr lang="nl-BE" sz="3800" dirty="0"/>
              <a:t> </a:t>
            </a:r>
          </a:p>
          <a:p>
            <a:pPr lvl="1">
              <a:buFontTx/>
              <a:buChar char="-"/>
            </a:pPr>
            <a:r>
              <a:rPr lang="nl-BE" sz="3800" dirty="0"/>
              <a:t>Onderaan deze pagina vind je een rubriek ‘tafelofficials’, met daarin onder meer  deze </a:t>
            </a:r>
            <a:r>
              <a:rPr lang="nl-BE" sz="3800" dirty="0" err="1"/>
              <a:t>ppt</a:t>
            </a:r>
            <a:r>
              <a:rPr lang="nl-BE" sz="3800" dirty="0"/>
              <a:t>., relevante handleidingen en  reglementen</a:t>
            </a:r>
          </a:p>
          <a:p>
            <a:pPr lvl="1">
              <a:buFontTx/>
              <a:buChar char="-"/>
            </a:pPr>
            <a:r>
              <a:rPr lang="nl-BE" sz="3800" dirty="0"/>
              <a:t> ook een beknopte samenvatting van alle DWF-stappen …. </a:t>
            </a:r>
          </a:p>
          <a:p>
            <a:pPr marL="457200" lvl="1" indent="0">
              <a:buNone/>
            </a:pPr>
            <a:r>
              <a:rPr lang="nl-BE" sz="3800" dirty="0"/>
              <a:t>                                     in woorden en zonder beelden!</a:t>
            </a:r>
          </a:p>
          <a:p>
            <a:pPr marL="457200" lvl="1" indent="0">
              <a:buNone/>
            </a:pPr>
            <a:endParaRPr lang="nl-BE" sz="3800" dirty="0"/>
          </a:p>
          <a:p>
            <a:pPr marL="457200" lvl="1" indent="0">
              <a:buNone/>
            </a:pPr>
            <a:endParaRPr lang="nl-BE" dirty="0"/>
          </a:p>
          <a:p>
            <a:pPr marL="411480" lvl="1" indent="0">
              <a:buNone/>
            </a:pPr>
            <a:r>
              <a:rPr lang="nl-BE" b="1" dirty="0"/>
              <a:t>	</a:t>
            </a:r>
            <a:endParaRPr lang="nl-BE" dirty="0"/>
          </a:p>
        </p:txBody>
      </p:sp>
      <p:sp>
        <p:nvSpPr>
          <p:cNvPr id="4" name="Tijdelijke aanduiding voor dianummer 3"/>
          <p:cNvSpPr>
            <a:spLocks noGrp="1"/>
          </p:cNvSpPr>
          <p:nvPr>
            <p:ph type="sldNum" sz="quarter" idx="12"/>
          </p:nvPr>
        </p:nvSpPr>
        <p:spPr/>
        <p:txBody>
          <a:bodyPr/>
          <a:lstStyle/>
          <a:p>
            <a:fld id="{6F01290F-A73E-4E53-8E90-2BBFC91C0211}" type="slidenum">
              <a:rPr lang="nl-BE" smtClean="0"/>
              <a:t>106</a:t>
            </a:fld>
            <a:endParaRPr lang="nl-BE"/>
          </a:p>
        </p:txBody>
      </p:sp>
    </p:spTree>
    <p:extLst>
      <p:ext uri="{BB962C8B-B14F-4D97-AF65-F5344CB8AC3E}">
        <p14:creationId xmlns:p14="http://schemas.microsoft.com/office/powerpoint/2010/main" val="7139820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l-BE" b="1" dirty="0"/>
              <a:t>Dank u voor uw aandacht</a:t>
            </a:r>
            <a:br>
              <a:rPr lang="nl-BE" b="1" dirty="0"/>
            </a:br>
            <a:r>
              <a:rPr lang="nl-BE" b="1" dirty="0"/>
              <a:t>en goede moed gewenst!</a:t>
            </a:r>
            <a:endParaRPr lang="en-US" b="1" dirty="0"/>
          </a:p>
        </p:txBody>
      </p:sp>
      <p:sp>
        <p:nvSpPr>
          <p:cNvPr id="3" name="Content Placeholder 2"/>
          <p:cNvSpPr>
            <a:spLocks noGrp="1"/>
          </p:cNvSpPr>
          <p:nvPr>
            <p:ph idx="1"/>
          </p:nvPr>
        </p:nvSpPr>
        <p:spPr/>
        <p:txBody>
          <a:bodyPr/>
          <a:lstStyle/>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nl-BE" dirty="0"/>
          </a:p>
          <a:p>
            <a:pPr>
              <a:buFont typeface="Wingdings" pitchFamily="2" charset="2"/>
              <a:buChar char="§"/>
            </a:pPr>
            <a:endParaRPr lang="en-US" dirty="0"/>
          </a:p>
        </p:txBody>
      </p:sp>
      <p:pic>
        <p:nvPicPr>
          <p:cNvPr id="4098" name="Picture 2" descr="Basketbal plaatj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1710" y="2031451"/>
            <a:ext cx="2457956" cy="4145512"/>
          </a:xfrm>
          <a:prstGeom prst="rect">
            <a:avLst/>
          </a:prstGeom>
          <a:noFill/>
          <a:extLst>
            <a:ext uri="{909E8E84-426E-40DD-AFC4-6F175D3DCCD1}">
              <a14:hiddenFill xmlns:a14="http://schemas.microsoft.com/office/drawing/2010/main">
                <a:solidFill>
                  <a:srgbClr val="FFFFFF"/>
                </a:solidFill>
              </a14:hiddenFill>
            </a:ext>
          </a:extLst>
        </p:spPr>
      </p:pic>
      <p:sp>
        <p:nvSpPr>
          <p:cNvPr id="5" name="Tijdelijke aanduiding voor dianummer 4"/>
          <p:cNvSpPr>
            <a:spLocks noGrp="1"/>
          </p:cNvSpPr>
          <p:nvPr>
            <p:ph type="sldNum" sz="quarter" idx="12"/>
          </p:nvPr>
        </p:nvSpPr>
        <p:spPr/>
        <p:txBody>
          <a:bodyPr/>
          <a:lstStyle/>
          <a:p>
            <a:fld id="{B6F15528-21DE-4FAA-801E-634DDDAF4B2B}" type="slidenum">
              <a:rPr lang="en-US" smtClean="0"/>
              <a:pPr/>
              <a:t>107</a:t>
            </a:fld>
            <a:endParaRPr lang="en-US"/>
          </a:p>
        </p:txBody>
      </p:sp>
    </p:spTree>
    <p:extLst>
      <p:ext uri="{BB962C8B-B14F-4D97-AF65-F5344CB8AC3E}">
        <p14:creationId xmlns:p14="http://schemas.microsoft.com/office/powerpoint/2010/main" val="87633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2021</TotalTime>
  <Words>4962</Words>
  <Application>Microsoft Office PowerPoint</Application>
  <PresentationFormat>Breedbeeld</PresentationFormat>
  <Paragraphs>687</Paragraphs>
  <Slides>107</Slides>
  <Notes>27</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107</vt:i4>
      </vt:variant>
    </vt:vector>
  </HeadingPairs>
  <TitlesOfParts>
    <vt:vector size="112" baseType="lpstr">
      <vt:lpstr>Arial</vt:lpstr>
      <vt:lpstr>Calibri</vt:lpstr>
      <vt:lpstr>Calibri Light</vt:lpstr>
      <vt:lpstr>Wingdings</vt:lpstr>
      <vt:lpstr>Kantoorthema</vt:lpstr>
      <vt:lpstr>Opleiding Tafelofficial  deel 1: het digitaal wedstrijdformulier DWF  Aantekenaar: scorekeeper  </vt:lpstr>
      <vt:lpstr>Overzicht</vt:lpstr>
      <vt:lpstr>Alle info ook beschikbaar via onze website: https://www.damesbasketleuven.be/club/documenten.html </vt:lpstr>
      <vt:lpstr>Tafelofficial worden: eerst lid van BVL worden</vt:lpstr>
      <vt:lpstr>Tafelofficials (en gedelegeerde: zit niet aan tafel)</vt:lpstr>
      <vt:lpstr>Technische uitrusting</vt:lpstr>
      <vt:lpstr>PowerPoint-presentatie</vt:lpstr>
      <vt:lpstr>Aantekenaar:scorekeeper </vt:lpstr>
      <vt:lpstr>PowerPoint-presentatie</vt:lpstr>
      <vt:lpstr>Vroeger:</vt:lpstr>
      <vt:lpstr>Vroeger:</vt:lpstr>
      <vt:lpstr>Van oud naar nieuw: alle info van ‘blad’ nu ‘digitaal’ </vt:lpstr>
      <vt:lpstr>PowerPoint-presentatie</vt:lpstr>
      <vt:lpstr>Digitaal wedstrijdformulier voor welke reeksen?</vt:lpstr>
      <vt:lpstr> DWF-topics</vt:lpstr>
      <vt:lpstr> DWF-topics</vt:lpstr>
      <vt:lpstr>Tablets</vt:lpstr>
      <vt:lpstr> DWF-topics</vt:lpstr>
      <vt:lpstr>Account gekoppeld aan lidnummer:  VEREIST VOOR WIE ‘IETS’ WIL DOEN MET  DWF</vt:lpstr>
      <vt:lpstr> DWF-topics</vt:lpstr>
      <vt:lpstr>PowerPoint-presentatie</vt:lpstr>
      <vt:lpstr>Voorbereidend werk</vt:lpstr>
      <vt:lpstr>Ga naar website BVL: www. basketbalvlaanderen.be en klik op ‘competitie’</vt:lpstr>
      <vt:lpstr>Klik op ‘resultaten en kalender’</vt:lpstr>
      <vt:lpstr> Klik op ‘login’: VEREIST VOOR WIE IETS WIL DOEN MET  DWF   opm.: login niet vereist als men alleen wil ‘kijken’!</vt:lpstr>
      <vt:lpstr> Tik mailadres (gebruikersnaam) en wachtwoord in: - ok, indien reeds een account, gekoppeld aan lidnummer - indien nog geen account: vooraf aanmaken: cf. handleiding, beschikbaar op onze site  (bij ‘praktisch’–documenten–onderaan ‘tafelofficials’)  Na inbrengen naam en wachtwoord, klik op ‘login’ (blauw onderaan)  Opmerking: voorbereidingen kunnen enkel gebeuren door iemand van de eigen club!!! </vt:lpstr>
      <vt:lpstr>Klik op ‘club’</vt:lpstr>
      <vt:lpstr>Vul ‘notre dame’in of stamnummer (2294); Klik dan op onze naam (in rood onderaan)</vt:lpstr>
      <vt:lpstr>Kies uit de lijst met onze ploegen (links) de gewenste ploeg (bv. Notre Dame Leuven DSEA) opm.: onze U12A staat er als G12A; onze U12B als M12A</vt:lpstr>
      <vt:lpstr>Klik op ‘programma’ …. Alle wedstrijden verschijnen Klik dan links op code van wedstrijd waarvoor je DWF wil ‘voorbereiden’ (ze staan per datum gerangschikt)</vt:lpstr>
      <vt:lpstr>          Dan krijg je onderstaand scherm te zien opm: soms moet je wat naar boven scrollen om het geheel te zien    klik dan op Notre Dame (bovenaan), niet op oranje rechts daaronder</vt:lpstr>
      <vt:lpstr>Nu zie je onderstaande </vt:lpstr>
      <vt:lpstr>Inbrengen van gegevens</vt:lpstr>
      <vt:lpstr> voorbeeld van ingevuld rooster voor speelsters (met vinkje bij medisch attest)</vt:lpstr>
      <vt:lpstr>Vervolg vorige slide met ook rijtjes van coach etc.</vt:lpstr>
      <vt:lpstr>Klik op officials om daar hetzelfde te doen</vt:lpstr>
      <vt:lpstr>Een official voor het eerst invoeren? </vt:lpstr>
      <vt:lpstr>Een official voor het eerst invoeren?  Weg 1: via ‘officials’</vt:lpstr>
      <vt:lpstr>Klikken op een oranje icoontje (vorige slide) brengt je bij een leeg scherm of een scherm met ook een drop downlist van wie  al vroeger is ingebracht</vt:lpstr>
      <vt:lpstr>a. Je vult eerst naam en lidnummer in en je klikt pas dan op ‘opzoeken’ </vt:lpstr>
      <vt:lpstr>Een official voor het eerst invoeren?  Weg 2: via ‘Tafel’   …. Een algemene oplossing</vt:lpstr>
      <vt:lpstr>Begin van vooraf aan: kalender, login, club, team kiezen. Dan krijgt je dit scherm met rechts ‘tafel’</vt:lpstr>
      <vt:lpstr>PowerPoint-presentatie</vt:lpstr>
      <vt:lpstr>Einde van de voorbereiding</vt:lpstr>
      <vt:lpstr> DWF-topics</vt:lpstr>
      <vt:lpstr>Het DWF aan tafel: wie doet wat?</vt:lpstr>
      <vt:lpstr>Je (of iemand van de andere ploeg) start met de herhaling van de stappen vanaf inloggen etc. (zoals bij voorbereiden) tot je bij onderstaand scherm komt  </vt:lpstr>
      <vt:lpstr>Je kan (zoals bij de voorbereiding) klikken op je ploeg (of op officials) om nog gegevens aan te passen, indien nodig (klik altijd in rij bovenaan)</vt:lpstr>
      <vt:lpstr>            invoeren scheidsrechters      Vanaf nu doet de scheidsrechter bijkomende dingen</vt:lpstr>
      <vt:lpstr>- Klik nu op ‘uitslag’ (scherm vorige slide), dan verschijnt onderstaande - klik in dit nieuwe scherm op ‘ga naar DWF’</vt:lpstr>
      <vt:lpstr>je komt nu in dit scherm klik daar op bv. Notre Dame (blauw)</vt:lpstr>
      <vt:lpstr>je krijgt dan dit scherm (bovenste deel) opm.: foto enkel indien via e-ID ingeladen (dan geen ID-kaart nodig) opm.: men kan ook zien of medische fiche in orde is</vt:lpstr>
      <vt:lpstr>- idem, maar onderste deel, met naast de coach een ‘nee’ met een slotje … … hij moet nog iets doen (starters) … cf. later - scheidsrechter voert nu zijn controle op de gegevens uit </vt:lpstr>
      <vt:lpstr>- klikken op ‘officials’ levert onderstaande - reiskost/vergoeding van scheidsrechters zichtbaar (zij brachten die eerder dan wel nu in) </vt:lpstr>
      <vt:lpstr>De coach moet nu de starters aanduiden:  via ‘edit’ bij betrokken spelers en dan invullen of door op ‘nee’ te klikken (kolom: 1ste vijf)</vt:lpstr>
      <vt:lpstr>De coach geeft dan zijn ‘akkoord’ via drukken op ‘nee’ (naast slotje). ‘Nee’ wordt vervangen door ‘ja’ met een slotje!</vt:lpstr>
      <vt:lpstr>BELANGRIJK!</vt:lpstr>
      <vt:lpstr>PowerPoint-presentatie</vt:lpstr>
      <vt:lpstr>Nu klik je onderaan op ‘Ga naar het formulier’ (of eerst op wedstrijd en dan op ‘ga naar…’</vt:lpstr>
      <vt:lpstr>PowerPoint-presentatie</vt:lpstr>
      <vt:lpstr> DWF-topics</vt:lpstr>
      <vt:lpstr>PowerPoint-presentatie</vt:lpstr>
      <vt:lpstr>PowerPoint-presentatie</vt:lpstr>
      <vt:lpstr>PowerPoint-presentatie</vt:lpstr>
      <vt:lpstr>Links (en rechts) boven: starters (kapt. opvallend) Links (en rechts) onder: bank en (assistant) coach</vt:lpstr>
      <vt:lpstr>Vervangingen: klik eerst op vervanger (onderaan) en dan pas op speler die vervangen wordt (niet omgekeerd).  Wissel wordt op scherm automatisch doorgevoerd.</vt:lpstr>
      <vt:lpstr>Scoren: klik op nr. speler en dan op 1,2 of 3 </vt:lpstr>
      <vt:lpstr>Individuele fouten: klik nr. speler en dan op soort fout</vt:lpstr>
      <vt:lpstr>Individuele fouten: ‘niet frequente’ fouten klik nr speler, dan op ‘omslagje’ en dan op fout</vt:lpstr>
      <vt:lpstr>Registratie van individuele fout: - verschijnt automatisch naast nummer speler - na 5 fouten: aanduidingen worden rood en speler verdwijnt automatisch naar de bank (blijft rood)</vt:lpstr>
      <vt:lpstr>Ploegfouten: na individuele fout wordt automatisch een ploegfout toegevoegd in balkje onder de scorestand</vt:lpstr>
      <vt:lpstr>Fout coach: druk op ‘C’ … selecteer fout uit de lijst</vt:lpstr>
      <vt:lpstr>PowerPoint-presentatie</vt:lpstr>
      <vt:lpstr>         Klok bovenaan: is geen wedstrijdklok! - Ze moet niet gebruikt worden. Je kan er via drukken op       ‘+’ (of ‘-’)de minuut (van een lopende periode) in aangeven - voordeel: men weet wanneer ‘iets’ gebeurd is                       ( zie verder bij ‘verloop’) </vt:lpstr>
      <vt:lpstr>PowerPoint-presentatie</vt:lpstr>
      <vt:lpstr>PowerPoint-presentatie</vt:lpstr>
      <vt:lpstr>PowerPoint-presentatie</vt:lpstr>
      <vt:lpstr>Verloop: klikken op verloop levert overzicht van alle ‘events’</vt:lpstr>
      <vt:lpstr>PowerPoint-presentatie</vt:lpstr>
      <vt:lpstr>PowerPoint-presentatie</vt:lpstr>
      <vt:lpstr>PowerPoint-presentatie</vt:lpstr>
      <vt:lpstr>PowerPoint-presentatie</vt:lpstr>
      <vt:lpstr>PowerPoint-presentatie</vt:lpstr>
      <vt:lpstr> DWF-topics</vt:lpstr>
      <vt:lpstr>PowerPoint-presentatie</vt:lpstr>
      <vt:lpstr>PowerPoint-presentatie</vt:lpstr>
      <vt:lpstr>…..</vt:lpstr>
      <vt:lpstr>HHR Juridisch deel ART. 455 - FEITEN EN FORMALITEITEN </vt:lpstr>
      <vt:lpstr>PowerPoint-presentatie</vt:lpstr>
      <vt:lpstr>     meerdere spelers tegelijkertijd vervangen </vt:lpstr>
      <vt:lpstr>Zelfde spelers snel terug op het terrein plaatsen na een Time-out of periodewissel </vt:lpstr>
      <vt:lpstr> Balbezit na de rust wordt gevraagd </vt:lpstr>
      <vt:lpstr>Aantal beschikbare time-outs wordt getoond</vt:lpstr>
      <vt:lpstr> DWF-topics</vt:lpstr>
      <vt:lpstr>Een uitsmijter: verslag van een wedstrijd </vt:lpstr>
      <vt:lpstr>VERSLAG: uitzicht nieuwe versie</vt:lpstr>
      <vt:lpstr>Hoe een verslag opvragen en opslaan op pc?</vt:lpstr>
      <vt:lpstr>Klik in dit scherm op ‘verslag’</vt:lpstr>
      <vt:lpstr>Je krijgt dan onderstaand scherm … met verslag</vt:lpstr>
      <vt:lpstr>Voor elke speler: pers. fouten/gemaakte punten </vt:lpstr>
      <vt:lpstr>Verder ook: de hele wedstrijd … alle info!(≥ 20 blz)</vt:lpstr>
      <vt:lpstr>Opslaan op PC:   klik op ‘print’ (links op scherm)</vt:lpstr>
      <vt:lpstr>Je belandt op de de printpagina voor pdf </vt:lpstr>
      <vt:lpstr>Klik bij ‘destination’ … op drop down menu naast (HP Color Laser Jet) -  klik op ‘save as pdf’ </vt:lpstr>
      <vt:lpstr>Klik in volgend scherm op ‘Save’ (blauw)</vt:lpstr>
      <vt:lpstr>Einde van het DWF-verhaal! Avontuur of nachtmerrie???? …. Het zal wel loslopen</vt:lpstr>
      <vt:lpstr>Dank u voor uw aandacht en goede moed gewenst!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Opleiding Tafelofficial (met ook info voor coaches)</dc:title>
  <dc:creator>EVA</dc:creator>
  <cp:lastModifiedBy>Eddy Van Avermaet</cp:lastModifiedBy>
  <cp:revision>163</cp:revision>
  <dcterms:created xsi:type="dcterms:W3CDTF">2019-08-27T09:18:35Z</dcterms:created>
  <dcterms:modified xsi:type="dcterms:W3CDTF">2020-09-09T14:22:50Z</dcterms:modified>
</cp:coreProperties>
</file>