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82" r:id="rId2"/>
    <p:sldId id="383" r:id="rId3"/>
    <p:sldId id="384" r:id="rId4"/>
    <p:sldId id="385" r:id="rId5"/>
    <p:sldId id="386" r:id="rId6"/>
    <p:sldId id="387" r:id="rId7"/>
    <p:sldId id="284"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8" autoAdjust="0"/>
    <p:restoredTop sz="94660"/>
  </p:normalViewPr>
  <p:slideViewPr>
    <p:cSldViewPr snapToGrid="0">
      <p:cViewPr varScale="1">
        <p:scale>
          <a:sx n="69" d="100"/>
          <a:sy n="69" d="100"/>
        </p:scale>
        <p:origin x="37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EABA44-75B1-4300-8C6D-2087FD42C278}" type="datetimeFigureOut">
              <a:rPr lang="nl-BE" smtClean="0"/>
              <a:t>9/09/2020</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9D2982-D509-4BD9-AC01-67F5944AA09F}" type="slidenum">
              <a:rPr lang="nl-BE" smtClean="0"/>
              <a:t>‹nr.›</a:t>
            </a:fld>
            <a:endParaRPr lang="nl-BE"/>
          </a:p>
        </p:txBody>
      </p:sp>
    </p:spTree>
    <p:extLst>
      <p:ext uri="{BB962C8B-B14F-4D97-AF65-F5344CB8AC3E}">
        <p14:creationId xmlns:p14="http://schemas.microsoft.com/office/powerpoint/2010/main" val="2256969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1</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4065919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8BAE5E51-B125-44DC-9864-CA8881808E38}" type="slidenum">
              <a:rPr lang="en-US" smtClean="0"/>
              <a:t>2</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2219230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l-BE" dirty="0"/>
              <a:t>Tot</a:t>
            </a:r>
            <a:r>
              <a:rPr lang="nl-BE" baseline="0" dirty="0"/>
              <a:t> en </a:t>
            </a:r>
            <a:r>
              <a:rPr lang="nl-BE" baseline="0"/>
              <a:t>met U12: </a:t>
            </a:r>
            <a:r>
              <a:rPr lang="nl-BE" baseline="0" dirty="0"/>
              <a:t>enkel aantekenaar en tijdsopnemer</a:t>
            </a:r>
          </a:p>
          <a:p>
            <a:pPr marL="171450" indent="-171450">
              <a:buFontTx/>
              <a:buChar char="-"/>
            </a:pPr>
            <a:r>
              <a:rPr lang="nl-BE" baseline="0"/>
              <a:t>Vanaf U14: </a:t>
            </a:r>
            <a:r>
              <a:rPr lang="nl-BE" baseline="0" dirty="0"/>
              <a:t>ook 24” operator</a:t>
            </a:r>
          </a:p>
          <a:p>
            <a:pPr marL="171450" indent="-171450">
              <a:buFontTx/>
              <a:buChar char="-"/>
            </a:pPr>
            <a:r>
              <a:rPr lang="nl-BE" baseline="0" dirty="0"/>
              <a:t>Meestal aantekenaar in het midden (bezoekende ploeg)</a:t>
            </a:r>
          </a:p>
          <a:p>
            <a:pPr marL="171450" indent="-171450">
              <a:buFontTx/>
              <a:buChar char="-"/>
            </a:pPr>
            <a:endParaRPr lang="nl-BE" baseline="0" dirty="0"/>
          </a:p>
          <a:p>
            <a:pPr marL="171450" indent="-171450">
              <a:buFontTx/>
              <a:buChar char="-"/>
            </a:pPr>
            <a:r>
              <a:rPr lang="nl-BE" baseline="0"/>
              <a:t>U10 en U12: </a:t>
            </a:r>
            <a:r>
              <a:rPr lang="nl-BE" baseline="0" dirty="0"/>
              <a:t>geen driepunters</a:t>
            </a:r>
          </a:p>
          <a:p>
            <a:pPr marL="171450" indent="-171450">
              <a:buFontTx/>
              <a:buChar char="-"/>
            </a:pPr>
            <a:r>
              <a:rPr lang="nl-BE" baseline="0"/>
              <a:t>U10 en U12: </a:t>
            </a:r>
            <a:r>
              <a:rPr lang="nl-BE" baseline="0" dirty="0"/>
              <a:t>geen 24” regel en ook geen 8” regel</a:t>
            </a:r>
          </a:p>
          <a:p>
            <a:pPr marL="171450" indent="-171450">
              <a:buFontTx/>
              <a:buChar char="-"/>
            </a:pPr>
            <a:r>
              <a:rPr lang="nl-BE" baseline="0"/>
              <a:t>U10 en U12: </a:t>
            </a:r>
            <a:r>
              <a:rPr lang="nl-BE" baseline="0" dirty="0"/>
              <a:t>geen zoneverdediging toegestaan</a:t>
            </a:r>
          </a:p>
          <a:p>
            <a:pPr marL="171450" indent="-171450">
              <a:buFontTx/>
              <a:buChar char="-"/>
            </a:pPr>
            <a:r>
              <a:rPr lang="nl-BE" baseline="0"/>
              <a:t>U10 en U12: </a:t>
            </a:r>
            <a:r>
              <a:rPr lang="nl-BE" baseline="0" dirty="0"/>
              <a:t>min 7 spelers die effectief spelen </a:t>
            </a:r>
          </a:p>
          <a:p>
            <a:pPr marL="171450" indent="-171450">
              <a:buFontTx/>
              <a:buChar char="-"/>
            </a:pPr>
            <a:r>
              <a:rPr lang="nl-BE" baseline="0"/>
              <a:t>U10, U12 en U14: </a:t>
            </a:r>
            <a:r>
              <a:rPr lang="nl-BE" baseline="0" dirty="0"/>
              <a:t>bal nummer 5 ipv bal nummer 6</a:t>
            </a:r>
          </a:p>
        </p:txBody>
      </p:sp>
      <p:sp>
        <p:nvSpPr>
          <p:cNvPr id="4" name="Slide Number Placeholder 3"/>
          <p:cNvSpPr>
            <a:spLocks noGrp="1"/>
          </p:cNvSpPr>
          <p:nvPr>
            <p:ph type="sldNum" sz="quarter" idx="10"/>
          </p:nvPr>
        </p:nvSpPr>
        <p:spPr/>
        <p:txBody>
          <a:bodyPr/>
          <a:lstStyle/>
          <a:p>
            <a:fld id="{8BAE5E51-B125-44DC-9864-CA8881808E38}" type="slidenum">
              <a:rPr lang="en-US" smtClean="0"/>
              <a:t>5</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482644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Wedstrijdformulier</a:t>
            </a:r>
            <a:r>
              <a:rPr lang="nl-BE" baseline="0" dirty="0"/>
              <a:t> – officieel</a:t>
            </a:r>
            <a:r>
              <a:rPr lang="nl-BE" baseline="0"/>
              <a:t>, U10, </a:t>
            </a:r>
            <a:r>
              <a:rPr lang="nl-BE" baseline="0" dirty="0"/>
              <a:t>Sporta BB4FUN</a:t>
            </a:r>
          </a:p>
          <a:p>
            <a:r>
              <a:rPr lang="nl-BE" baseline="0" dirty="0"/>
              <a:t>Bordjes spelersfouten: witte bordjes, </a:t>
            </a:r>
            <a:r>
              <a:rPr lang="nl-NL" dirty="0"/>
              <a:t>genummerd van 1 tot en met 5 (cijfers van 1 tot 4 in het zwart; cijfer 5 rood)</a:t>
            </a:r>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6</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1919840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l-BE" dirty="0"/>
              <a:t>Positie;</a:t>
            </a:r>
            <a:r>
              <a:rPr lang="nl-BE" baseline="0" dirty="0"/>
              <a:t> thuisploeg, bezoekers</a:t>
            </a:r>
          </a:p>
          <a:p>
            <a:pPr marL="171450" indent="-171450">
              <a:buFontTx/>
              <a:buChar char="-"/>
            </a:pPr>
            <a:r>
              <a:rPr lang="nl-BE" baseline="0" dirty="0"/>
              <a:t>Attributen</a:t>
            </a:r>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7</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632356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Start: arm scheidsrechter</a:t>
            </a:r>
            <a:r>
              <a:rPr lang="nl-BE" baseline="0" dirty="0"/>
              <a:t> </a:t>
            </a:r>
            <a:r>
              <a:rPr lang="nl-BE" dirty="0"/>
              <a:t>scheidsrechter</a:t>
            </a:r>
          </a:p>
          <a:p>
            <a:r>
              <a:rPr lang="nl-BE" dirty="0"/>
              <a:t>Start:</a:t>
            </a:r>
            <a:r>
              <a:rPr lang="nl-BE" baseline="0" dirty="0"/>
              <a:t> sprongbal, vrijworp</a:t>
            </a:r>
            <a:endParaRPr lang="nl-BE" dirty="0"/>
          </a:p>
          <a:p>
            <a:r>
              <a:rPr lang="nl-BE" dirty="0"/>
              <a:t>Geluidssignaal</a:t>
            </a:r>
            <a:r>
              <a:rPr lang="nl-BE" baseline="0" dirty="0"/>
              <a:t> bij einde: scheidsrechter beslist of de bal al vertrokken was (idem 24”)</a:t>
            </a:r>
          </a:p>
          <a:p>
            <a:r>
              <a:rPr lang="nl-BE" baseline="0" dirty="0"/>
              <a:t>Stop-watch time-out = aparte klok van 24”</a:t>
            </a:r>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8</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817882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9</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2339397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10</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20486976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Bedoeling: 24” tijd om een doelpoging te ondernemen = </a:t>
            </a:r>
            <a:r>
              <a:rPr lang="nl-BE"/>
              <a:t>ring raken</a:t>
            </a:r>
            <a:endParaRPr lang="nl-BE" dirty="0"/>
          </a:p>
        </p:txBody>
      </p:sp>
      <p:sp>
        <p:nvSpPr>
          <p:cNvPr id="4" name="Slide Number Placeholder 3"/>
          <p:cNvSpPr>
            <a:spLocks noGrp="1"/>
          </p:cNvSpPr>
          <p:nvPr>
            <p:ph type="sldNum" sz="quarter" idx="10"/>
          </p:nvPr>
        </p:nvSpPr>
        <p:spPr/>
        <p:txBody>
          <a:bodyPr/>
          <a:lstStyle/>
          <a:p>
            <a:fld id="{8BAE5E51-B125-44DC-9864-CA8881808E38}" type="slidenum">
              <a:rPr lang="en-US" smtClean="0"/>
              <a:t>14</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597912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15</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12126708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16</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2684905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a:p>
            <a:endParaRPr lang="nl-BE" dirty="0"/>
          </a:p>
          <a:p>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17</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2653059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a:p>
            <a:endParaRPr lang="nl-BE" dirty="0"/>
          </a:p>
          <a:p>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18</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2650749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a:p>
            <a:endParaRPr lang="nl-BE" dirty="0"/>
          </a:p>
          <a:p>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19</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1670196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a:p>
            <a:endParaRPr lang="nl-BE" dirty="0"/>
          </a:p>
          <a:p>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20</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3197539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a:p>
            <a:endParaRPr lang="nl-BE" dirty="0"/>
          </a:p>
          <a:p>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25</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15621280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26</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16947558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28</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354790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8BAE5E51-B125-44DC-9864-CA8881808E38}" type="slidenum">
              <a:rPr lang="en-US" smtClean="0"/>
              <a:t>29</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1766884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nl-B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4" name="Tijdelijke aanduiding voor datum 3"/>
          <p:cNvSpPr>
            <a:spLocks noGrp="1"/>
          </p:cNvSpPr>
          <p:nvPr>
            <p:ph type="dt" sz="half" idx="10"/>
          </p:nvPr>
        </p:nvSpPr>
        <p:spPr/>
        <p:txBody>
          <a:bodyPr/>
          <a:lstStyle/>
          <a:p>
            <a:fld id="{43038E45-1DD6-401E-96B5-D8364EA94431}" type="datetimeFigureOut">
              <a:rPr lang="nl-BE" smtClean="0"/>
              <a:t>9/09/2020</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4E8FE9FC-D6D8-4006-87EA-3661505C59B3}" type="slidenum">
              <a:rPr lang="nl-BE" smtClean="0"/>
              <a:t>‹nr.›</a:t>
            </a:fld>
            <a:endParaRPr lang="nl-BE"/>
          </a:p>
        </p:txBody>
      </p:sp>
    </p:spTree>
    <p:extLst>
      <p:ext uri="{BB962C8B-B14F-4D97-AF65-F5344CB8AC3E}">
        <p14:creationId xmlns:p14="http://schemas.microsoft.com/office/powerpoint/2010/main" val="2881724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43038E45-1DD6-401E-96B5-D8364EA94431}" type="datetimeFigureOut">
              <a:rPr lang="nl-BE" smtClean="0"/>
              <a:t>9/09/2020</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4E8FE9FC-D6D8-4006-87EA-3661505C59B3}" type="slidenum">
              <a:rPr lang="nl-BE" smtClean="0"/>
              <a:t>‹nr.›</a:t>
            </a:fld>
            <a:endParaRPr lang="nl-BE"/>
          </a:p>
        </p:txBody>
      </p:sp>
    </p:spTree>
    <p:extLst>
      <p:ext uri="{BB962C8B-B14F-4D97-AF65-F5344CB8AC3E}">
        <p14:creationId xmlns:p14="http://schemas.microsoft.com/office/powerpoint/2010/main" val="2911862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nl-B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43038E45-1DD6-401E-96B5-D8364EA94431}" type="datetimeFigureOut">
              <a:rPr lang="nl-BE" smtClean="0"/>
              <a:t>9/09/2020</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4E8FE9FC-D6D8-4006-87EA-3661505C59B3}" type="slidenum">
              <a:rPr lang="nl-BE" smtClean="0"/>
              <a:t>‹nr.›</a:t>
            </a:fld>
            <a:endParaRPr lang="nl-BE"/>
          </a:p>
        </p:txBody>
      </p:sp>
    </p:spTree>
    <p:extLst>
      <p:ext uri="{BB962C8B-B14F-4D97-AF65-F5344CB8AC3E}">
        <p14:creationId xmlns:p14="http://schemas.microsoft.com/office/powerpoint/2010/main" val="3101352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p:cNvSpPr>
            <a:spLocks noGrp="1"/>
          </p:cNvSpPr>
          <p:nvPr>
            <p:ph type="dt" sz="half" idx="10"/>
          </p:nvPr>
        </p:nvSpPr>
        <p:spPr/>
        <p:txBody>
          <a:bodyPr/>
          <a:lstStyle/>
          <a:p>
            <a:fld id="{43038E45-1DD6-401E-96B5-D8364EA94431}" type="datetimeFigureOut">
              <a:rPr lang="nl-BE" smtClean="0"/>
              <a:t>9/09/2020</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4E8FE9FC-D6D8-4006-87EA-3661505C59B3}" type="slidenum">
              <a:rPr lang="nl-BE" smtClean="0"/>
              <a:t>‹nr.›</a:t>
            </a:fld>
            <a:endParaRPr lang="nl-BE"/>
          </a:p>
        </p:txBody>
      </p:sp>
    </p:spTree>
    <p:extLst>
      <p:ext uri="{BB962C8B-B14F-4D97-AF65-F5344CB8AC3E}">
        <p14:creationId xmlns:p14="http://schemas.microsoft.com/office/powerpoint/2010/main" val="2615291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nl-B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p:cNvSpPr>
            <a:spLocks noGrp="1"/>
          </p:cNvSpPr>
          <p:nvPr>
            <p:ph type="dt" sz="half" idx="10"/>
          </p:nvPr>
        </p:nvSpPr>
        <p:spPr/>
        <p:txBody>
          <a:bodyPr/>
          <a:lstStyle/>
          <a:p>
            <a:fld id="{43038E45-1DD6-401E-96B5-D8364EA94431}" type="datetimeFigureOut">
              <a:rPr lang="nl-BE" smtClean="0"/>
              <a:t>9/09/2020</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4E8FE9FC-D6D8-4006-87EA-3661505C59B3}" type="slidenum">
              <a:rPr lang="nl-BE" smtClean="0"/>
              <a:t>‹nr.›</a:t>
            </a:fld>
            <a:endParaRPr lang="nl-BE"/>
          </a:p>
        </p:txBody>
      </p:sp>
    </p:spTree>
    <p:extLst>
      <p:ext uri="{BB962C8B-B14F-4D97-AF65-F5344CB8AC3E}">
        <p14:creationId xmlns:p14="http://schemas.microsoft.com/office/powerpoint/2010/main" val="2683332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datum 2"/>
          <p:cNvSpPr>
            <a:spLocks noGrp="1"/>
          </p:cNvSpPr>
          <p:nvPr>
            <p:ph type="dt" sz="half" idx="10"/>
          </p:nvPr>
        </p:nvSpPr>
        <p:spPr/>
        <p:txBody>
          <a:bodyPr/>
          <a:lstStyle/>
          <a:p>
            <a:fld id="{43038E45-1DD6-401E-96B5-D8364EA94431}" type="datetimeFigureOut">
              <a:rPr lang="nl-BE" smtClean="0"/>
              <a:t>9/09/2020</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4E8FE9FC-D6D8-4006-87EA-3661505C59B3}" type="slidenum">
              <a:rPr lang="nl-BE" smtClean="0"/>
              <a:t>‹nr.›</a:t>
            </a:fld>
            <a:endParaRPr lang="nl-BE"/>
          </a:p>
        </p:txBody>
      </p:sp>
    </p:spTree>
    <p:extLst>
      <p:ext uri="{BB962C8B-B14F-4D97-AF65-F5344CB8AC3E}">
        <p14:creationId xmlns:p14="http://schemas.microsoft.com/office/powerpoint/2010/main" val="1562969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43038E45-1DD6-401E-96B5-D8364EA94431}" type="datetimeFigureOut">
              <a:rPr lang="nl-BE" smtClean="0"/>
              <a:t>9/09/2020</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4E8FE9FC-D6D8-4006-87EA-3661505C59B3}" type="slidenum">
              <a:rPr lang="nl-BE" smtClean="0"/>
              <a:t>‹nr.›</a:t>
            </a:fld>
            <a:endParaRPr lang="nl-BE"/>
          </a:p>
        </p:txBody>
      </p:sp>
    </p:spTree>
    <p:extLst>
      <p:ext uri="{BB962C8B-B14F-4D97-AF65-F5344CB8AC3E}">
        <p14:creationId xmlns:p14="http://schemas.microsoft.com/office/powerpoint/2010/main" val="235257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43038E45-1DD6-401E-96B5-D8364EA94431}" type="datetimeFigureOut">
              <a:rPr lang="nl-BE" smtClean="0"/>
              <a:t>9/09/2020</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4E8FE9FC-D6D8-4006-87EA-3661505C59B3}" type="slidenum">
              <a:rPr lang="nl-BE" smtClean="0"/>
              <a:t>‹nr.›</a:t>
            </a:fld>
            <a:endParaRPr lang="nl-BE"/>
          </a:p>
        </p:txBody>
      </p:sp>
    </p:spTree>
    <p:extLst>
      <p:ext uri="{BB962C8B-B14F-4D97-AF65-F5344CB8AC3E}">
        <p14:creationId xmlns:p14="http://schemas.microsoft.com/office/powerpoint/2010/main" val="1918121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43038E45-1DD6-401E-96B5-D8364EA94431}" type="datetimeFigureOut">
              <a:rPr lang="nl-BE" smtClean="0"/>
              <a:t>9/09/2020</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4E8FE9FC-D6D8-4006-87EA-3661505C59B3}" type="slidenum">
              <a:rPr lang="nl-BE" smtClean="0"/>
              <a:t>‹nr.›</a:t>
            </a:fld>
            <a:endParaRPr lang="nl-BE"/>
          </a:p>
        </p:txBody>
      </p:sp>
    </p:spTree>
    <p:extLst>
      <p:ext uri="{BB962C8B-B14F-4D97-AF65-F5344CB8AC3E}">
        <p14:creationId xmlns:p14="http://schemas.microsoft.com/office/powerpoint/2010/main" val="4183922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43038E45-1DD6-401E-96B5-D8364EA94431}" type="datetimeFigureOut">
              <a:rPr lang="nl-BE" smtClean="0"/>
              <a:t>9/09/2020</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4E8FE9FC-D6D8-4006-87EA-3661505C59B3}" type="slidenum">
              <a:rPr lang="nl-BE" smtClean="0"/>
              <a:t>‹nr.›</a:t>
            </a:fld>
            <a:endParaRPr lang="nl-BE"/>
          </a:p>
        </p:txBody>
      </p:sp>
    </p:spTree>
    <p:extLst>
      <p:ext uri="{BB962C8B-B14F-4D97-AF65-F5344CB8AC3E}">
        <p14:creationId xmlns:p14="http://schemas.microsoft.com/office/powerpoint/2010/main" val="2002964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43038E45-1DD6-401E-96B5-D8364EA94431}" type="datetimeFigureOut">
              <a:rPr lang="nl-BE" smtClean="0"/>
              <a:t>9/09/2020</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4E8FE9FC-D6D8-4006-87EA-3661505C59B3}" type="slidenum">
              <a:rPr lang="nl-BE" smtClean="0"/>
              <a:t>‹nr.›</a:t>
            </a:fld>
            <a:endParaRPr lang="nl-BE"/>
          </a:p>
        </p:txBody>
      </p:sp>
    </p:spTree>
    <p:extLst>
      <p:ext uri="{BB962C8B-B14F-4D97-AF65-F5344CB8AC3E}">
        <p14:creationId xmlns:p14="http://schemas.microsoft.com/office/powerpoint/2010/main" val="1125524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038E45-1DD6-401E-96B5-D8364EA94431}" type="datetimeFigureOut">
              <a:rPr lang="nl-BE" smtClean="0"/>
              <a:t>9/09/2020</a:t>
            </a:fld>
            <a:endParaRPr lang="nl-B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8FE9FC-D6D8-4006-87EA-3661505C59B3}" type="slidenum">
              <a:rPr lang="nl-BE" smtClean="0"/>
              <a:t>‹nr.›</a:t>
            </a:fld>
            <a:endParaRPr lang="nl-BE"/>
          </a:p>
        </p:txBody>
      </p:sp>
    </p:spTree>
    <p:extLst>
      <p:ext uri="{BB962C8B-B14F-4D97-AF65-F5344CB8AC3E}">
        <p14:creationId xmlns:p14="http://schemas.microsoft.com/office/powerpoint/2010/main" val="41122386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damesbasketleuven.be/club/documenten.html"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https://eid.belgium.be/nl" TargetMode="External"/><Relationship Id="rId2" Type="http://schemas.openxmlformats.org/officeDocument/2006/relationships/hyperlink" Target="https://www.basketbal.vlaanderen/"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www.damesbasketleuven.be/club/een%20e-ID%20maken%20via%20website%20Basketbal%20Vlaanderen.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basketbal.vlaanderen/praktische-info/clubinfo/spelregels-nuttige-documenten"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damesbasketleuven.be/club/documenten.html"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1001" y="1773382"/>
            <a:ext cx="7543800" cy="3433618"/>
          </a:xfrm>
        </p:spPr>
        <p:txBody>
          <a:bodyPr>
            <a:normAutofit fontScale="90000"/>
          </a:bodyPr>
          <a:lstStyle/>
          <a:p>
            <a:r>
              <a:rPr lang="nl-BE" dirty="0" smtClean="0"/>
              <a:t/>
            </a:r>
            <a:br>
              <a:rPr lang="nl-BE" dirty="0" smtClean="0"/>
            </a:br>
            <a:r>
              <a:rPr lang="nl-BE" dirty="0"/>
              <a:t/>
            </a:r>
            <a:br>
              <a:rPr lang="nl-BE" dirty="0"/>
            </a:br>
            <a:r>
              <a:rPr lang="nl-BE" dirty="0" smtClean="0"/>
              <a:t/>
            </a:r>
            <a:br>
              <a:rPr lang="nl-BE" dirty="0" smtClean="0"/>
            </a:br>
            <a:r>
              <a:rPr lang="nl-BE" dirty="0" smtClean="0"/>
              <a:t/>
            </a:r>
            <a:br>
              <a:rPr lang="nl-BE" dirty="0" smtClean="0"/>
            </a:br>
            <a:r>
              <a:rPr lang="nl-BE" dirty="0"/>
              <a:t/>
            </a:r>
            <a:br>
              <a:rPr lang="nl-BE" dirty="0"/>
            </a:br>
            <a:r>
              <a:rPr lang="nl-BE" dirty="0" smtClean="0"/>
              <a:t>Opleiding </a:t>
            </a:r>
            <a:r>
              <a:rPr lang="nl-BE" dirty="0"/>
              <a:t>Tafelofficial</a:t>
            </a:r>
            <a:r>
              <a:rPr lang="nl-BE" dirty="0" smtClean="0"/>
              <a:t/>
            </a:r>
            <a:br>
              <a:rPr lang="nl-BE" dirty="0" smtClean="0"/>
            </a:br>
            <a:r>
              <a:rPr lang="nl-BE" sz="4400" b="1" dirty="0" smtClean="0"/>
              <a:t/>
            </a:r>
            <a:br>
              <a:rPr lang="nl-BE" sz="4400" b="1" dirty="0" smtClean="0"/>
            </a:br>
            <a:r>
              <a:rPr lang="nl-BE" b="1" dirty="0"/>
              <a:t>DEEL 2</a:t>
            </a:r>
            <a:r>
              <a:rPr lang="nl-BE" b="1" dirty="0" smtClean="0"/>
              <a:t>:</a:t>
            </a:r>
            <a:r>
              <a:rPr lang="nl-BE" sz="3600" b="1" dirty="0" smtClean="0"/>
              <a:t/>
            </a:r>
            <a:br>
              <a:rPr lang="nl-BE" sz="3600" b="1" dirty="0" smtClean="0"/>
            </a:br>
            <a:r>
              <a:rPr lang="nl-BE" sz="3600" b="1" dirty="0" smtClean="0"/>
              <a:t/>
            </a:r>
            <a:br>
              <a:rPr lang="nl-BE" sz="3600" b="1" dirty="0" smtClean="0"/>
            </a:br>
            <a:r>
              <a:rPr lang="nl-BE" sz="4000" b="1" dirty="0" smtClean="0"/>
              <a:t>A</a:t>
            </a:r>
            <a:r>
              <a:rPr lang="nl-BE" sz="4000" b="1" dirty="0" smtClean="0"/>
              <a:t>. Tijdsopnemer: </a:t>
            </a:r>
            <a:br>
              <a:rPr lang="nl-BE" sz="4000" b="1" dirty="0" smtClean="0"/>
            </a:br>
            <a:r>
              <a:rPr lang="nl-BE" sz="4000" b="1" dirty="0" smtClean="0"/>
              <a:t/>
            </a:r>
            <a:br>
              <a:rPr lang="nl-BE" sz="4000" b="1" dirty="0" smtClean="0"/>
            </a:br>
            <a:r>
              <a:rPr lang="nl-BE" sz="4000" b="1" dirty="0" smtClean="0"/>
              <a:t>B. 24 sec. operator</a:t>
            </a:r>
            <a:r>
              <a:rPr lang="nl-BE" sz="3600" b="1" dirty="0" smtClean="0"/>
              <a:t/>
            </a:r>
            <a:br>
              <a:rPr lang="nl-BE" sz="3600" b="1" dirty="0" smtClean="0"/>
            </a:br>
            <a:r>
              <a:rPr lang="nl-BE" sz="3600" dirty="0"/>
              <a:t/>
            </a:r>
            <a:br>
              <a:rPr lang="nl-BE" sz="3600" dirty="0"/>
            </a:br>
            <a:r>
              <a:rPr lang="nl-BE" sz="3600" i="1" dirty="0"/>
              <a:t/>
            </a:r>
            <a:br>
              <a:rPr lang="nl-BE" sz="3600" i="1" dirty="0"/>
            </a:br>
            <a:endParaRPr lang="en-US" sz="2700" i="1" dirty="0"/>
          </a:p>
        </p:txBody>
      </p:sp>
      <p:sp>
        <p:nvSpPr>
          <p:cNvPr id="3" name="Subtitle 2"/>
          <p:cNvSpPr>
            <a:spLocks noGrp="1"/>
          </p:cNvSpPr>
          <p:nvPr>
            <p:ph type="subTitle" idx="1"/>
          </p:nvPr>
        </p:nvSpPr>
        <p:spPr>
          <a:xfrm>
            <a:off x="4648199" y="4572000"/>
            <a:ext cx="5223933" cy="1270000"/>
          </a:xfrm>
        </p:spPr>
        <p:txBody>
          <a:bodyPr>
            <a:normAutofit/>
          </a:bodyPr>
          <a:lstStyle/>
          <a:p>
            <a:endParaRPr lang="en-US" dirty="0"/>
          </a:p>
          <a:p>
            <a:r>
              <a:rPr lang="en-US" sz="3200" dirty="0"/>
              <a:t>              </a:t>
            </a:r>
            <a:r>
              <a:rPr lang="en-US" sz="3200" b="1" dirty="0" smtClean="0"/>
              <a:t>10 </a:t>
            </a:r>
            <a:r>
              <a:rPr lang="en-US" sz="3200" b="1" dirty="0" err="1" smtClean="0"/>
              <a:t>en</a:t>
            </a:r>
            <a:r>
              <a:rPr lang="en-US" sz="3200" b="1" dirty="0" smtClean="0"/>
              <a:t> 15 sept. 2020</a:t>
            </a:r>
            <a:endParaRPr lang="en-US" sz="3200" b="1"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8534" y="4421717"/>
            <a:ext cx="2484449" cy="196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jdelijke aanduiding voor dianummer 3"/>
          <p:cNvSpPr>
            <a:spLocks noGrp="1"/>
          </p:cNvSpPr>
          <p:nvPr>
            <p:ph type="sldNum" sz="quarter" idx="12"/>
          </p:nvPr>
        </p:nvSpPr>
        <p:spPr/>
        <p:txBody>
          <a:bodyPr/>
          <a:lstStyle/>
          <a:p>
            <a:fld id="{6F01290F-A73E-4E53-8E90-2BBFC91C0211}" type="slidenum">
              <a:rPr lang="nl-BE" smtClean="0"/>
              <a:t>1</a:t>
            </a:fld>
            <a:endParaRPr lang="nl-BE"/>
          </a:p>
        </p:txBody>
      </p:sp>
    </p:spTree>
    <p:extLst>
      <p:ext uri="{BB962C8B-B14F-4D97-AF65-F5344CB8AC3E}">
        <p14:creationId xmlns:p14="http://schemas.microsoft.com/office/powerpoint/2010/main" val="1407289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77875"/>
          </a:xfrm>
        </p:spPr>
        <p:txBody>
          <a:bodyPr/>
          <a:lstStyle/>
          <a:p>
            <a:pPr algn="ctr"/>
            <a:r>
              <a:rPr lang="nl-BE" b="1" i="1" dirty="0"/>
              <a:t>Overzicht</a:t>
            </a:r>
            <a:endParaRPr lang="en-US" b="1" i="1" dirty="0"/>
          </a:p>
        </p:txBody>
      </p:sp>
      <p:sp>
        <p:nvSpPr>
          <p:cNvPr id="3" name="Content Placeholder 2"/>
          <p:cNvSpPr>
            <a:spLocks noGrp="1"/>
          </p:cNvSpPr>
          <p:nvPr>
            <p:ph idx="1"/>
          </p:nvPr>
        </p:nvSpPr>
        <p:spPr>
          <a:xfrm>
            <a:off x="1981200" y="1143000"/>
            <a:ext cx="7620000" cy="5257800"/>
          </a:xfrm>
        </p:spPr>
        <p:txBody>
          <a:bodyPr>
            <a:normAutofit fontScale="85000" lnSpcReduction="20000"/>
          </a:bodyPr>
          <a:lstStyle/>
          <a:p>
            <a:pPr marL="114300" indent="0">
              <a:buNone/>
            </a:pPr>
            <a:endParaRPr lang="nl-BE" dirty="0"/>
          </a:p>
          <a:p>
            <a:pPr marL="114300" indent="0">
              <a:buNone/>
            </a:pPr>
            <a:r>
              <a:rPr lang="nl-BE" b="1" u="sng" dirty="0" smtClean="0"/>
              <a:t>Vooraf</a:t>
            </a:r>
            <a:r>
              <a:rPr lang="nl-BE" dirty="0"/>
              <a:t>: </a:t>
            </a:r>
            <a:r>
              <a:rPr lang="nl-BE" dirty="0" smtClean="0"/>
              <a:t>iets over ….. </a:t>
            </a:r>
          </a:p>
          <a:p>
            <a:pPr marL="114300" indent="0" algn="ctr">
              <a:buNone/>
            </a:pPr>
            <a:r>
              <a:rPr lang="nl-BE" dirty="0" smtClean="0"/>
              <a:t>lid worden, tafelofficials en uitrusting </a:t>
            </a:r>
            <a:r>
              <a:rPr lang="nl-BE" dirty="0"/>
              <a:t>aan </a:t>
            </a:r>
            <a:r>
              <a:rPr lang="nl-BE" dirty="0" smtClean="0"/>
              <a:t>tafel</a:t>
            </a:r>
          </a:p>
          <a:p>
            <a:pPr marL="114300" indent="0" algn="ctr">
              <a:buNone/>
            </a:pPr>
            <a:endParaRPr lang="nl-BE" dirty="0"/>
          </a:p>
          <a:p>
            <a:pPr marL="114300" indent="0">
              <a:buNone/>
            </a:pPr>
            <a:r>
              <a:rPr lang="nl-BE" sz="3500" b="1" dirty="0"/>
              <a:t>Deel 1</a:t>
            </a:r>
            <a:r>
              <a:rPr lang="nl-BE" sz="3500" dirty="0"/>
              <a:t>. (in </a:t>
            </a:r>
            <a:r>
              <a:rPr lang="nl-BE" sz="3500" dirty="0" smtClean="0"/>
              <a:t>andere </a:t>
            </a:r>
            <a:r>
              <a:rPr lang="nl-BE" sz="3500" dirty="0" err="1"/>
              <a:t>ppt</a:t>
            </a:r>
            <a:r>
              <a:rPr lang="nl-BE" sz="3500" dirty="0"/>
              <a:t>)</a:t>
            </a:r>
          </a:p>
          <a:p>
            <a:pPr marL="114300" indent="0">
              <a:buNone/>
            </a:pPr>
            <a:r>
              <a:rPr lang="nl-BE" dirty="0" smtClean="0"/>
              <a:t>Aantekenaar </a:t>
            </a:r>
            <a:r>
              <a:rPr lang="nl-BE" dirty="0"/>
              <a:t>(scorekeeper): </a:t>
            </a:r>
            <a:r>
              <a:rPr lang="nl-BE" sz="2600" dirty="0"/>
              <a:t>‘Invullen’ van het  DWF</a:t>
            </a:r>
          </a:p>
          <a:p>
            <a:pPr marL="114300" indent="0">
              <a:buNone/>
            </a:pPr>
            <a:r>
              <a:rPr lang="nl-BE" sz="2000" dirty="0"/>
              <a:t>                                                                       (digitaal antwoordformulier)</a:t>
            </a:r>
          </a:p>
          <a:p>
            <a:pPr lvl="2"/>
            <a:r>
              <a:rPr lang="nl-BE" sz="2200" dirty="0"/>
              <a:t>Dagen vooraf of vlak voor de wedstrijd</a:t>
            </a:r>
          </a:p>
          <a:p>
            <a:pPr lvl="2"/>
            <a:r>
              <a:rPr lang="nl-BE" sz="2200" dirty="0"/>
              <a:t>Tijdens de wedstrijd</a:t>
            </a:r>
          </a:p>
          <a:p>
            <a:pPr lvl="2"/>
            <a:r>
              <a:rPr lang="nl-BE" sz="2200" dirty="0"/>
              <a:t>Bij het einde van de wedstrijd</a:t>
            </a:r>
          </a:p>
          <a:p>
            <a:pPr marL="114300" indent="0">
              <a:buNone/>
            </a:pPr>
            <a:r>
              <a:rPr lang="nl-BE" sz="3500" b="1" dirty="0"/>
              <a:t>Deel 2. </a:t>
            </a:r>
            <a:r>
              <a:rPr lang="nl-BE" sz="3500" dirty="0"/>
              <a:t>(in </a:t>
            </a:r>
            <a:r>
              <a:rPr lang="nl-BE" sz="3500" dirty="0" smtClean="0"/>
              <a:t>deze </a:t>
            </a:r>
            <a:r>
              <a:rPr lang="nl-BE" sz="3500" dirty="0" err="1"/>
              <a:t>ppt</a:t>
            </a:r>
            <a:r>
              <a:rPr lang="nl-BE" sz="3500" dirty="0"/>
              <a:t>)</a:t>
            </a:r>
          </a:p>
          <a:p>
            <a:pPr marL="114300" indent="0">
              <a:buNone/>
            </a:pPr>
            <a:r>
              <a:rPr lang="nl-BE" dirty="0"/>
              <a:t>A.    Tijdopnemer: </a:t>
            </a:r>
            <a:r>
              <a:rPr lang="nl-BE" sz="2000" dirty="0"/>
              <a:t>Bediening van klok en tafelscorebord</a:t>
            </a:r>
          </a:p>
          <a:p>
            <a:pPr marL="114300" indent="0">
              <a:buNone/>
            </a:pPr>
            <a:endParaRPr lang="nl-BE" dirty="0"/>
          </a:p>
          <a:p>
            <a:pPr marL="114300" indent="0">
              <a:buNone/>
            </a:pPr>
            <a:r>
              <a:rPr lang="nl-BE" dirty="0"/>
              <a:t>B.    24” operator: </a:t>
            </a:r>
            <a:r>
              <a:rPr lang="nl-BE" sz="2000" dirty="0"/>
              <a:t>bediening van de 24” klok</a:t>
            </a:r>
            <a:endParaRPr lang="en-US" sz="2000" dirty="0"/>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811990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nl-BE" dirty="0" smtClean="0"/>
              <a:t>Alle info ook beschikbaar via onze website:</a:t>
            </a:r>
            <a:br>
              <a:rPr lang="nl-BE" dirty="0" smtClean="0"/>
            </a:br>
            <a:r>
              <a:rPr lang="nl-BE" sz="2700" dirty="0">
                <a:hlinkClick r:id="rId2"/>
              </a:rPr>
              <a:t>https://</a:t>
            </a:r>
            <a:r>
              <a:rPr lang="nl-BE" sz="2700" dirty="0" smtClean="0">
                <a:hlinkClick r:id="rId2"/>
              </a:rPr>
              <a:t>www.damesbasketleuven.be/club/documenten.html</a:t>
            </a:r>
            <a:r>
              <a:rPr lang="nl-BE" sz="2700" dirty="0" smtClean="0"/>
              <a:t> </a:t>
            </a:r>
            <a:endParaRPr lang="nl-BE" sz="2700" dirty="0"/>
          </a:p>
        </p:txBody>
      </p:sp>
      <p:pic>
        <p:nvPicPr>
          <p:cNvPr id="5" name="Tijdelijke aanduiding voor inhoud 4"/>
          <p:cNvPicPr>
            <a:picLocks noGrp="1" noChangeAspect="1"/>
          </p:cNvPicPr>
          <p:nvPr>
            <p:ph idx="1"/>
          </p:nvPr>
        </p:nvPicPr>
        <p:blipFill>
          <a:blip r:embed="rId3"/>
          <a:stretch>
            <a:fillRect/>
          </a:stretch>
        </p:blipFill>
        <p:spPr>
          <a:xfrm>
            <a:off x="417120" y="1874982"/>
            <a:ext cx="5478277" cy="2706254"/>
          </a:xfrm>
          <a:prstGeom prst="rect">
            <a:avLst/>
          </a:prstGeom>
        </p:spPr>
      </p:pic>
      <p:sp>
        <p:nvSpPr>
          <p:cNvPr id="4" name="Tijdelijke aanduiding voor dianummer 3"/>
          <p:cNvSpPr>
            <a:spLocks noGrp="1"/>
          </p:cNvSpPr>
          <p:nvPr>
            <p:ph type="sldNum" sz="quarter" idx="12"/>
          </p:nvPr>
        </p:nvSpPr>
        <p:spPr/>
        <p:txBody>
          <a:bodyPr/>
          <a:lstStyle/>
          <a:p>
            <a:fld id="{6F01290F-A73E-4E53-8E90-2BBFC91C0211}" type="slidenum">
              <a:rPr lang="nl-BE" smtClean="0"/>
              <a:t>3</a:t>
            </a:fld>
            <a:endParaRPr lang="nl-BE"/>
          </a:p>
        </p:txBody>
      </p:sp>
      <p:pic>
        <p:nvPicPr>
          <p:cNvPr id="6" name="Afbeelding 5"/>
          <p:cNvPicPr>
            <a:picLocks noChangeAspect="1"/>
          </p:cNvPicPr>
          <p:nvPr/>
        </p:nvPicPr>
        <p:blipFill>
          <a:blip r:embed="rId4"/>
          <a:stretch>
            <a:fillRect/>
          </a:stretch>
        </p:blipFill>
        <p:spPr>
          <a:xfrm>
            <a:off x="6027323" y="2555730"/>
            <a:ext cx="4703021" cy="4051012"/>
          </a:xfrm>
          <a:prstGeom prst="rect">
            <a:avLst/>
          </a:prstGeom>
        </p:spPr>
      </p:pic>
    </p:spTree>
    <p:extLst>
      <p:ext uri="{BB962C8B-B14F-4D97-AF65-F5344CB8AC3E}">
        <p14:creationId xmlns:p14="http://schemas.microsoft.com/office/powerpoint/2010/main" val="32948174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b="1" dirty="0" smtClean="0"/>
              <a:t>Tafelofficial worden: eerst lid van BVL worden</a:t>
            </a:r>
            <a:endParaRPr lang="nl-BE" b="1" dirty="0"/>
          </a:p>
        </p:txBody>
      </p:sp>
      <p:sp>
        <p:nvSpPr>
          <p:cNvPr id="3" name="Tijdelijke aanduiding voor inhoud 2"/>
          <p:cNvSpPr>
            <a:spLocks noGrp="1"/>
          </p:cNvSpPr>
          <p:nvPr>
            <p:ph idx="1"/>
          </p:nvPr>
        </p:nvSpPr>
        <p:spPr>
          <a:xfrm>
            <a:off x="295564" y="1496290"/>
            <a:ext cx="11058236" cy="5153891"/>
          </a:xfrm>
        </p:spPr>
        <p:txBody>
          <a:bodyPr>
            <a:normAutofit/>
          </a:bodyPr>
          <a:lstStyle/>
          <a:p>
            <a:pPr marL="0" indent="0">
              <a:buNone/>
            </a:pPr>
            <a:r>
              <a:rPr lang="nl-BE" sz="2400" dirty="0" smtClean="0"/>
              <a:t>Om een tafelfunctie te mogen uitvoeren moet je eerst lid worden/zijn van Basketbal Vlaanderen!</a:t>
            </a:r>
          </a:p>
          <a:p>
            <a:pPr marL="0" indent="0">
              <a:buNone/>
            </a:pPr>
            <a:r>
              <a:rPr lang="nl-BE" sz="2400" b="1" u="sng" dirty="0" smtClean="0"/>
              <a:t>Hoe word je lid</a:t>
            </a:r>
            <a:r>
              <a:rPr lang="nl-BE" sz="2400" b="1" dirty="0" smtClean="0"/>
              <a:t>? </a:t>
            </a:r>
          </a:p>
          <a:p>
            <a:pPr>
              <a:buFontTx/>
              <a:buChar char="-"/>
            </a:pPr>
            <a:r>
              <a:rPr lang="nl-BE" sz="2400" dirty="0" smtClean="0"/>
              <a:t>Ga (via </a:t>
            </a:r>
            <a:r>
              <a:rPr lang="nl-BE" sz="2400" dirty="0"/>
              <a:t>C</a:t>
            </a:r>
            <a:r>
              <a:rPr lang="nl-BE" sz="2400" dirty="0" smtClean="0"/>
              <a:t>hrome) naar </a:t>
            </a:r>
            <a:r>
              <a:rPr lang="nl-BE" sz="2400" dirty="0">
                <a:hlinkClick r:id="rId2"/>
              </a:rPr>
              <a:t>https://www.basketbal.vlaanderen</a:t>
            </a:r>
            <a:r>
              <a:rPr lang="nl-BE" sz="2400" dirty="0" smtClean="0">
                <a:hlinkClick r:id="rId2"/>
              </a:rPr>
              <a:t>/</a:t>
            </a:r>
            <a:r>
              <a:rPr lang="nl-BE" sz="2400" dirty="0" smtClean="0"/>
              <a:t> </a:t>
            </a:r>
          </a:p>
          <a:p>
            <a:pPr>
              <a:buFontTx/>
              <a:buChar char="-"/>
            </a:pPr>
            <a:r>
              <a:rPr lang="nl-BE" sz="2400" dirty="0" smtClean="0"/>
              <a:t>Klik in grijze balk helemaal boven rechts op ‘</a:t>
            </a:r>
            <a:r>
              <a:rPr lang="nl-BE" sz="2400" b="1" dirty="0" smtClean="0"/>
              <a:t>’lid worden/ID uploaden</a:t>
            </a:r>
            <a:r>
              <a:rPr lang="nl-BE" sz="2400" dirty="0" smtClean="0"/>
              <a:t>’</a:t>
            </a:r>
          </a:p>
          <a:p>
            <a:pPr marL="0" indent="0">
              <a:buNone/>
            </a:pPr>
            <a:r>
              <a:rPr lang="nl-BE" sz="2400" dirty="0" smtClean="0"/>
              <a:t>Voer de instructies uit, maar je moet wel vooraf via </a:t>
            </a:r>
            <a:r>
              <a:rPr lang="nl-BE" sz="2400" dirty="0">
                <a:hlinkClick r:id="rId3"/>
              </a:rPr>
              <a:t>https://eid.belgium.be/nl</a:t>
            </a:r>
            <a:r>
              <a:rPr lang="nl-BE" sz="2400" dirty="0" smtClean="0"/>
              <a:t> de software om met e-ID te werken gedownload hebben. Voor het overige heb je enkel je e-ID kaart nodig en een kaartlezer.</a:t>
            </a:r>
          </a:p>
          <a:p>
            <a:pPr marL="0" indent="0">
              <a:buNone/>
            </a:pPr>
            <a:r>
              <a:rPr lang="nl-BE" sz="1600" dirty="0" smtClean="0"/>
              <a:t>- </a:t>
            </a:r>
            <a:r>
              <a:rPr lang="nl-BE" sz="1600" u="sng" dirty="0" smtClean="0"/>
              <a:t>Voor wie dit wenst</a:t>
            </a:r>
            <a:r>
              <a:rPr lang="nl-BE" sz="1600" dirty="0" smtClean="0"/>
              <a:t>:</a:t>
            </a:r>
            <a:endParaRPr lang="nl-BE" sz="1600" dirty="0"/>
          </a:p>
          <a:p>
            <a:pPr marL="0" indent="0">
              <a:buNone/>
            </a:pPr>
            <a:r>
              <a:rPr lang="nl-BE" sz="1600" dirty="0" smtClean="0"/>
              <a:t>Op onze eigen website (via ‘praktisch’ – ‘documenten’) vind je onderaan bij alles wat met tafelofficials te maken heeft ook een handleiding (</a:t>
            </a:r>
            <a:r>
              <a:rPr lang="nl-BE" sz="1600" dirty="0" smtClean="0">
                <a:hlinkClick r:id="rId4"/>
              </a:rPr>
              <a:t>Een </a:t>
            </a:r>
            <a:r>
              <a:rPr lang="nl-BE" sz="1600" dirty="0">
                <a:hlinkClick r:id="rId4"/>
              </a:rPr>
              <a:t>e-ID maken via website Basketbal </a:t>
            </a:r>
            <a:r>
              <a:rPr lang="nl-BE" sz="1600" dirty="0" smtClean="0">
                <a:hlinkClick r:id="rId4"/>
              </a:rPr>
              <a:t>Vlaanderen</a:t>
            </a:r>
            <a:r>
              <a:rPr lang="nl-BE" sz="1600" dirty="0" smtClean="0"/>
              <a:t>) die je uitlegt hoe te werk te gaan.</a:t>
            </a:r>
          </a:p>
          <a:p>
            <a:pPr marL="0" indent="0">
              <a:buNone/>
            </a:pPr>
            <a:r>
              <a:rPr lang="nl-BE" sz="1600" dirty="0" smtClean="0"/>
              <a:t>De secretaris doet nadien het nodige om je definitief lid te laten worden. Dat kan een dagje duren.</a:t>
            </a:r>
          </a:p>
          <a:p>
            <a:pPr marL="0" indent="0">
              <a:buNone/>
            </a:pPr>
            <a:endParaRPr lang="nl-BE" sz="2400" dirty="0" smtClean="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4</a:t>
            </a:fld>
            <a:endParaRPr lang="nl-BE"/>
          </a:p>
        </p:txBody>
      </p:sp>
      <p:pic>
        <p:nvPicPr>
          <p:cNvPr id="5" name="Afbeelding 4"/>
          <p:cNvPicPr>
            <a:picLocks noChangeAspect="1"/>
          </p:cNvPicPr>
          <p:nvPr/>
        </p:nvPicPr>
        <p:blipFill>
          <a:blip r:embed="rId5"/>
          <a:stretch>
            <a:fillRect/>
          </a:stretch>
        </p:blipFill>
        <p:spPr>
          <a:xfrm>
            <a:off x="7961745" y="2287490"/>
            <a:ext cx="2914650" cy="901318"/>
          </a:xfrm>
          <a:prstGeom prst="rect">
            <a:avLst/>
          </a:prstGeom>
        </p:spPr>
      </p:pic>
      <p:sp>
        <p:nvSpPr>
          <p:cNvPr id="6" name="Ovaal 5"/>
          <p:cNvSpPr/>
          <p:nvPr/>
        </p:nvSpPr>
        <p:spPr>
          <a:xfrm>
            <a:off x="9282545" y="2032000"/>
            <a:ext cx="1505528" cy="932174"/>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3834251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nl-BE" sz="3200" b="1" dirty="0"/>
              <a:t>Tafelofficials </a:t>
            </a:r>
            <a:r>
              <a:rPr lang="nl-BE" sz="2400" b="1" i="1" dirty="0"/>
              <a:t>(</a:t>
            </a:r>
            <a:r>
              <a:rPr lang="nl-BE" sz="2400" b="1" i="1" dirty="0">
                <a:solidFill>
                  <a:srgbClr val="FF0000"/>
                </a:solidFill>
              </a:rPr>
              <a:t>en gedelegeerde</a:t>
            </a:r>
            <a:r>
              <a:rPr lang="nl-BE" sz="2400" b="1" i="1" dirty="0"/>
              <a:t>: zit niet aan tafel)</a:t>
            </a:r>
            <a:endParaRPr lang="en-US" sz="2400" b="1" i="1" dirty="0"/>
          </a:p>
        </p:txBody>
      </p:sp>
      <p:sp>
        <p:nvSpPr>
          <p:cNvPr id="3" name="Content Placeholder 2"/>
          <p:cNvSpPr>
            <a:spLocks noGrp="1"/>
          </p:cNvSpPr>
          <p:nvPr>
            <p:ph idx="1"/>
          </p:nvPr>
        </p:nvSpPr>
        <p:spPr>
          <a:xfrm>
            <a:off x="838200" y="1219202"/>
            <a:ext cx="10515600" cy="5357089"/>
          </a:xfrm>
        </p:spPr>
        <p:txBody>
          <a:bodyPr>
            <a:normAutofit lnSpcReduction="10000"/>
          </a:bodyPr>
          <a:lstStyle/>
          <a:p>
            <a:pPr>
              <a:buFont typeface="Wingdings" pitchFamily="2" charset="2"/>
              <a:buChar char="§"/>
            </a:pPr>
            <a:endParaRPr lang="nl-BE" dirty="0"/>
          </a:p>
          <a:p>
            <a:pPr>
              <a:buFont typeface="Wingdings" pitchFamily="2" charset="2"/>
              <a:buChar char="§"/>
            </a:pPr>
            <a:endParaRPr lang="nl-BE" dirty="0"/>
          </a:p>
          <a:p>
            <a:pPr>
              <a:buFont typeface="Wingdings" pitchFamily="2" charset="2"/>
              <a:buChar char="§"/>
            </a:pPr>
            <a:endParaRPr lang="nl-BE" dirty="0"/>
          </a:p>
          <a:p>
            <a:pPr>
              <a:buFont typeface="Wingdings" pitchFamily="2" charset="2"/>
              <a:buChar char="§"/>
            </a:pPr>
            <a:endParaRPr lang="nl-BE" dirty="0"/>
          </a:p>
          <a:p>
            <a:pPr marL="114300" indent="0">
              <a:buNone/>
            </a:pPr>
            <a:endParaRPr lang="nl-BE" dirty="0"/>
          </a:p>
          <a:p>
            <a:pPr marL="114300" indent="0">
              <a:buNone/>
            </a:pPr>
            <a:endParaRPr lang="nl-BE" dirty="0"/>
          </a:p>
          <a:p>
            <a:pPr marL="114300" indent="0" algn="ctr">
              <a:buNone/>
            </a:pPr>
            <a:endParaRPr lang="nl-BE" dirty="0" smtClean="0"/>
          </a:p>
          <a:p>
            <a:pPr marL="114300" indent="0" algn="ctr">
              <a:buNone/>
            </a:pPr>
            <a:r>
              <a:rPr lang="nl-BE" dirty="0" smtClean="0"/>
              <a:t>In onze competities 3 </a:t>
            </a:r>
            <a:r>
              <a:rPr lang="nl-BE" dirty="0"/>
              <a:t>personen: (</a:t>
            </a:r>
            <a:r>
              <a:rPr lang="nl-BE" dirty="0">
                <a:solidFill>
                  <a:srgbClr val="FF0000"/>
                </a:solidFill>
              </a:rPr>
              <a:t>a</a:t>
            </a:r>
            <a:r>
              <a:rPr lang="nl-BE" dirty="0"/>
              <a:t>) scorekeeper: blad-DWF;  </a:t>
            </a:r>
          </a:p>
          <a:p>
            <a:pPr marL="114300" indent="0" algn="ctr">
              <a:buNone/>
            </a:pPr>
            <a:r>
              <a:rPr lang="nl-BE" dirty="0"/>
              <a:t>(</a:t>
            </a:r>
            <a:r>
              <a:rPr lang="nl-BE" dirty="0">
                <a:solidFill>
                  <a:srgbClr val="FF0000"/>
                </a:solidFill>
              </a:rPr>
              <a:t>b</a:t>
            </a:r>
            <a:r>
              <a:rPr lang="nl-BE" dirty="0"/>
              <a:t>) Scorebord met tijdklok; (</a:t>
            </a:r>
            <a:r>
              <a:rPr lang="nl-BE" dirty="0">
                <a:solidFill>
                  <a:srgbClr val="FF0000"/>
                </a:solidFill>
              </a:rPr>
              <a:t>c</a:t>
            </a:r>
            <a:r>
              <a:rPr lang="nl-BE" dirty="0"/>
              <a:t>) 24 sec </a:t>
            </a:r>
            <a:r>
              <a:rPr lang="nl-BE" dirty="0" smtClean="0"/>
              <a:t>operator</a:t>
            </a:r>
          </a:p>
          <a:p>
            <a:pPr marL="114300" indent="0" algn="ctr">
              <a:buNone/>
            </a:pPr>
            <a:r>
              <a:rPr lang="nl-BE" sz="2400" i="1" dirty="0" smtClean="0"/>
              <a:t>(a) </a:t>
            </a:r>
            <a:r>
              <a:rPr lang="nl-BE" sz="2400" i="1" dirty="0"/>
              <a:t>i</a:t>
            </a:r>
            <a:r>
              <a:rPr lang="nl-BE" sz="2400" i="1" dirty="0" smtClean="0"/>
              <a:t>s van uitploeg; (b) en (c) zijn van thuisploeg</a:t>
            </a:r>
          </a:p>
          <a:p>
            <a:pPr marL="114300" indent="0" algn="ctr">
              <a:buNone/>
            </a:pPr>
            <a:r>
              <a:rPr lang="nl-BE" dirty="0" smtClean="0"/>
              <a:t>+ Elke ploeg moet een délégué (terreinafgevaardigde) hebben</a:t>
            </a:r>
            <a:endParaRPr lang="nl-BE"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9201" y="1330039"/>
            <a:ext cx="4119418" cy="3118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913894" y="2057400"/>
            <a:ext cx="298480" cy="369332"/>
          </a:xfrm>
          <a:prstGeom prst="rect">
            <a:avLst/>
          </a:prstGeom>
          <a:noFill/>
        </p:spPr>
        <p:txBody>
          <a:bodyPr wrap="none" rtlCol="0">
            <a:spAutoFit/>
          </a:bodyPr>
          <a:lstStyle/>
          <a:p>
            <a:r>
              <a:rPr lang="nl-BE" b="1" dirty="0">
                <a:solidFill>
                  <a:srgbClr val="FF0000"/>
                </a:solidFill>
              </a:rPr>
              <a:t>a</a:t>
            </a:r>
          </a:p>
        </p:txBody>
      </p:sp>
      <p:sp>
        <p:nvSpPr>
          <p:cNvPr id="7" name="TextBox 6"/>
          <p:cNvSpPr txBox="1"/>
          <p:nvPr/>
        </p:nvSpPr>
        <p:spPr>
          <a:xfrm>
            <a:off x="6477000" y="2077998"/>
            <a:ext cx="306494" cy="369332"/>
          </a:xfrm>
          <a:prstGeom prst="rect">
            <a:avLst/>
          </a:prstGeom>
          <a:noFill/>
        </p:spPr>
        <p:txBody>
          <a:bodyPr wrap="none" rtlCol="0">
            <a:spAutoFit/>
          </a:bodyPr>
          <a:lstStyle/>
          <a:p>
            <a:r>
              <a:rPr lang="nl-BE" b="1" dirty="0">
                <a:solidFill>
                  <a:srgbClr val="FF0000"/>
                </a:solidFill>
              </a:rPr>
              <a:t>b</a:t>
            </a:r>
          </a:p>
        </p:txBody>
      </p:sp>
      <p:sp>
        <p:nvSpPr>
          <p:cNvPr id="10" name="TextBox 9"/>
          <p:cNvSpPr txBox="1"/>
          <p:nvPr/>
        </p:nvSpPr>
        <p:spPr>
          <a:xfrm>
            <a:off x="7162800" y="2077046"/>
            <a:ext cx="282450" cy="369332"/>
          </a:xfrm>
          <a:prstGeom prst="rect">
            <a:avLst/>
          </a:prstGeom>
          <a:noFill/>
        </p:spPr>
        <p:txBody>
          <a:bodyPr wrap="none" rtlCol="0">
            <a:spAutoFit/>
          </a:bodyPr>
          <a:lstStyle/>
          <a:p>
            <a:r>
              <a:rPr lang="nl-BE" b="1" dirty="0">
                <a:solidFill>
                  <a:srgbClr val="FF0000"/>
                </a:solidFill>
              </a:rPr>
              <a:t>c</a:t>
            </a:r>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3306651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7620000" cy="715962"/>
          </a:xfrm>
        </p:spPr>
        <p:txBody>
          <a:bodyPr/>
          <a:lstStyle/>
          <a:p>
            <a:pPr algn="ctr"/>
            <a:r>
              <a:rPr lang="nl-BE" dirty="0"/>
              <a:t>Technische uitrusting</a:t>
            </a:r>
            <a:endParaRPr lang="en-US" dirty="0"/>
          </a:p>
        </p:txBody>
      </p:sp>
      <p:sp>
        <p:nvSpPr>
          <p:cNvPr id="3" name="Content Placeholder 2"/>
          <p:cNvSpPr>
            <a:spLocks noGrp="1"/>
          </p:cNvSpPr>
          <p:nvPr>
            <p:ph idx="1"/>
          </p:nvPr>
        </p:nvSpPr>
        <p:spPr>
          <a:xfrm>
            <a:off x="1981200" y="990600"/>
            <a:ext cx="7620000" cy="5410200"/>
          </a:xfrm>
        </p:spPr>
        <p:txBody>
          <a:bodyPr>
            <a:normAutofit/>
          </a:bodyPr>
          <a:lstStyle/>
          <a:p>
            <a:pPr>
              <a:buFont typeface="Wingdings" pitchFamily="2" charset="2"/>
              <a:buChar char="§"/>
            </a:pPr>
            <a:r>
              <a:rPr lang="nl-NL" sz="2400" dirty="0"/>
              <a:t>Tablet (of laptop) voor gebruik van het DWF</a:t>
            </a:r>
          </a:p>
          <a:p>
            <a:pPr>
              <a:buFont typeface="Wingdings" pitchFamily="2" charset="2"/>
              <a:buChar char="§"/>
            </a:pPr>
            <a:r>
              <a:rPr lang="nl-NL" sz="2400" dirty="0" smtClean="0"/>
              <a:t>Indicator </a:t>
            </a:r>
            <a:r>
              <a:rPr lang="nl-NL" sz="2400" dirty="0"/>
              <a:t>voor balbezit (pijl)</a:t>
            </a:r>
            <a:endParaRPr lang="en-US" sz="2400" dirty="0"/>
          </a:p>
          <a:p>
            <a:pPr lvl="0">
              <a:lnSpc>
                <a:spcPct val="100000"/>
              </a:lnSpc>
              <a:buFont typeface="Wingdings" pitchFamily="2" charset="2"/>
              <a:buChar char="§"/>
            </a:pPr>
            <a:r>
              <a:rPr lang="nl-NL" sz="2400" dirty="0" smtClean="0"/>
              <a:t>Tafelscore- en tijdsbord  </a:t>
            </a:r>
            <a:r>
              <a:rPr lang="nl-NL" sz="2400" i="1" dirty="0"/>
              <a:t>(</a:t>
            </a:r>
            <a:r>
              <a:rPr lang="nl-NL" sz="1800" i="1" dirty="0"/>
              <a:t>alle elementen bij ons geïntegreerd in één toestel)</a:t>
            </a:r>
            <a:r>
              <a:rPr lang="nl-NL" sz="2400" i="1" dirty="0"/>
              <a:t/>
            </a:r>
            <a:br>
              <a:rPr lang="nl-NL" sz="2400" i="1" dirty="0"/>
            </a:br>
            <a:r>
              <a:rPr lang="nl-NL" sz="2400" i="1" dirty="0" smtClean="0"/>
              <a:t> </a:t>
            </a:r>
            <a:r>
              <a:rPr lang="nl-NL" sz="1800" dirty="0" smtClean="0"/>
              <a:t>+ score/tijd</a:t>
            </a:r>
            <a:br>
              <a:rPr lang="nl-NL" sz="1800" dirty="0" smtClean="0"/>
            </a:br>
            <a:r>
              <a:rPr lang="nl-NL" sz="1800" dirty="0"/>
              <a:t> + klok voor time-out</a:t>
            </a:r>
          </a:p>
          <a:p>
            <a:pPr marL="0" lvl="0" indent="0">
              <a:lnSpc>
                <a:spcPct val="100000"/>
              </a:lnSpc>
              <a:buNone/>
            </a:pPr>
            <a:r>
              <a:rPr lang="nl-NL" sz="1800" dirty="0" smtClean="0"/>
              <a:t>     + geluidssignaal </a:t>
            </a:r>
            <a:br>
              <a:rPr lang="nl-NL" sz="1800" dirty="0" smtClean="0"/>
            </a:br>
            <a:r>
              <a:rPr lang="nl-NL" sz="1800" dirty="0" smtClean="0"/>
              <a:t>     + ploegfouten</a:t>
            </a:r>
          </a:p>
          <a:p>
            <a:pPr lvl="0">
              <a:buFont typeface="Wingdings" pitchFamily="2" charset="2"/>
              <a:buChar char="§"/>
            </a:pPr>
            <a:r>
              <a:rPr lang="nl-NL" sz="2400" dirty="0" smtClean="0"/>
              <a:t>24 </a:t>
            </a:r>
            <a:r>
              <a:rPr lang="nl-NL" sz="2400" dirty="0"/>
              <a:t>&amp; 14secondenklok (nodig vanaf U14) + geluidsignaal</a:t>
            </a:r>
          </a:p>
          <a:p>
            <a:pPr marL="114300" indent="0">
              <a:buNone/>
            </a:pPr>
            <a:r>
              <a:rPr lang="en-US" sz="2400" dirty="0"/>
              <a:t>                       </a:t>
            </a:r>
            <a:r>
              <a:rPr lang="nl-NL" sz="1800" i="1" dirty="0"/>
              <a:t>(alle elementen bij ons geïntegreerd in één toestel)</a:t>
            </a:r>
            <a:endParaRPr lang="en-US" sz="1800" i="1" dirty="0"/>
          </a:p>
          <a:p>
            <a:pPr lvl="0">
              <a:buFont typeface="Wingdings" pitchFamily="2" charset="2"/>
              <a:buChar char="§"/>
            </a:pPr>
            <a:r>
              <a:rPr lang="nl-NL" sz="2400" dirty="0"/>
              <a:t>Bordjes voor spelersfouten  (genummerd van 1 tot 5)</a:t>
            </a:r>
            <a:endParaRPr lang="en-US" sz="2400" dirty="0"/>
          </a:p>
          <a:p>
            <a:pPr lvl="0">
              <a:buFont typeface="Wingdings" pitchFamily="2" charset="2"/>
              <a:buChar char="§"/>
            </a:pPr>
            <a:r>
              <a:rPr lang="nl-NL" sz="2400" dirty="0"/>
              <a:t>2 rode bordjes voor ploegfouten</a:t>
            </a:r>
            <a:endParaRPr lang="en-US" sz="2400" dirty="0"/>
          </a:p>
          <a:p>
            <a:endParaRPr lang="en-US" dirty="0"/>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1972504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normAutofit/>
          </a:bodyPr>
          <a:lstStyle/>
          <a:p>
            <a:pPr marL="114300" indent="0">
              <a:buNone/>
            </a:pPr>
            <a:endParaRPr lang="nl-BE" sz="4400" dirty="0"/>
          </a:p>
          <a:p>
            <a:pPr marL="114300" indent="0" algn="ctr">
              <a:buNone/>
            </a:pPr>
            <a:r>
              <a:rPr lang="en-US" sz="6000" dirty="0" err="1"/>
              <a:t>Deel</a:t>
            </a:r>
            <a:r>
              <a:rPr lang="en-US" sz="6000" dirty="0"/>
              <a:t> 2:</a:t>
            </a:r>
            <a:r>
              <a:rPr lang="en-US" sz="4400" dirty="0"/>
              <a:t> </a:t>
            </a:r>
          </a:p>
          <a:p>
            <a:pPr marL="857250" indent="-742950" algn="ctr">
              <a:buAutoNum type="alphaUcPeriod"/>
            </a:pPr>
            <a:r>
              <a:rPr lang="nl-BE" sz="4000" dirty="0"/>
              <a:t>Tijdopnemer (</a:t>
            </a:r>
            <a:r>
              <a:rPr lang="nl-BE" sz="4000" dirty="0" err="1"/>
              <a:t>scorebord+tijd</a:t>
            </a:r>
            <a:r>
              <a:rPr lang="nl-BE" sz="4000" dirty="0" smtClean="0"/>
              <a:t>)</a:t>
            </a:r>
          </a:p>
          <a:p>
            <a:pPr marL="114300" indent="0" algn="ctr">
              <a:buNone/>
            </a:pPr>
            <a:endParaRPr lang="nl-BE" sz="4000" dirty="0" smtClean="0"/>
          </a:p>
          <a:p>
            <a:pPr marL="114300" indent="0" algn="ctr">
              <a:buNone/>
            </a:pPr>
            <a:r>
              <a:rPr lang="nl-BE" sz="4000" dirty="0" smtClean="0">
                <a:solidFill>
                  <a:srgbClr val="FF0000"/>
                </a:solidFill>
              </a:rPr>
              <a:t>Iemand van de thuisploeg</a:t>
            </a:r>
            <a:endParaRPr lang="nl-BE" sz="4000" dirty="0">
              <a:solidFill>
                <a:srgbClr val="FF0000"/>
              </a:solidFill>
            </a:endParaRPr>
          </a:p>
          <a:p>
            <a:pPr marL="857250" indent="-742950" algn="ctr">
              <a:buAutoNum type="alphaUcPeriod"/>
            </a:pPr>
            <a:endParaRPr lang="nl-BE" sz="4000" dirty="0"/>
          </a:p>
          <a:p>
            <a:pPr marL="114300" indent="0" algn="ctr">
              <a:buNone/>
            </a:pPr>
            <a:endParaRPr lang="nl-BE" sz="4000" dirty="0"/>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3019357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nl-BE" dirty="0" smtClean="0"/>
              <a:t>Tijdopnemer: bedient wedstrijdklok</a:t>
            </a:r>
            <a:endParaRPr lang="en-US" dirty="0"/>
          </a:p>
        </p:txBody>
      </p:sp>
      <p:sp>
        <p:nvSpPr>
          <p:cNvPr id="3" name="Content Placeholder 2"/>
          <p:cNvSpPr>
            <a:spLocks noGrp="1"/>
          </p:cNvSpPr>
          <p:nvPr>
            <p:ph idx="1"/>
          </p:nvPr>
        </p:nvSpPr>
        <p:spPr>
          <a:xfrm>
            <a:off x="1981200" y="1143000"/>
            <a:ext cx="8169564" cy="5410200"/>
          </a:xfrm>
        </p:spPr>
        <p:txBody>
          <a:bodyPr>
            <a:normAutofit/>
          </a:bodyPr>
          <a:lstStyle/>
          <a:p>
            <a:pPr marL="114300" indent="0">
              <a:buNone/>
            </a:pPr>
            <a:r>
              <a:rPr lang="nl-BE" dirty="0"/>
              <a:t>		 </a:t>
            </a:r>
            <a:r>
              <a:rPr lang="nl-BE" sz="2400" i="1" dirty="0">
                <a:solidFill>
                  <a:srgbClr val="FF0000"/>
                </a:solidFill>
              </a:rPr>
              <a:t>(bij ons geïntegreerd in scorebord; zie </a:t>
            </a:r>
            <a:r>
              <a:rPr lang="nl-BE" sz="2400" i="1" dirty="0" smtClean="0">
                <a:solidFill>
                  <a:srgbClr val="FF0000"/>
                </a:solidFill>
              </a:rPr>
              <a:t>verder)</a:t>
            </a:r>
            <a:endParaRPr lang="nl-BE" sz="2400" i="1" dirty="0">
              <a:solidFill>
                <a:srgbClr val="FF0000"/>
              </a:solidFill>
            </a:endParaRPr>
          </a:p>
          <a:p>
            <a:pPr lvl="1"/>
            <a:r>
              <a:rPr lang="nl-BE" dirty="0" smtClean="0"/>
              <a:t>Start wedstrijdklok: </a:t>
            </a:r>
            <a:endParaRPr lang="nl-BE" dirty="0"/>
          </a:p>
          <a:p>
            <a:pPr lvl="2">
              <a:buFont typeface="Wingdings" pitchFamily="2" charset="2"/>
              <a:buChar char="Ø"/>
            </a:pPr>
            <a:r>
              <a:rPr lang="nl-BE" dirty="0"/>
              <a:t>Speler raakt de bal op het terrein</a:t>
            </a:r>
          </a:p>
          <a:p>
            <a:pPr lvl="1"/>
            <a:r>
              <a:rPr lang="nl-BE" dirty="0" smtClean="0"/>
              <a:t>Stop wedstrijdklok:</a:t>
            </a:r>
            <a:endParaRPr lang="nl-BE" dirty="0"/>
          </a:p>
          <a:p>
            <a:pPr lvl="2">
              <a:buFont typeface="Wingdings" pitchFamily="2" charset="2"/>
              <a:buChar char="Ø"/>
            </a:pPr>
            <a:r>
              <a:rPr lang="nl-BE" dirty="0"/>
              <a:t>Elk fluitsignaal van de scheidsrechter</a:t>
            </a:r>
          </a:p>
          <a:p>
            <a:pPr lvl="2">
              <a:buFont typeface="Wingdings" pitchFamily="2" charset="2"/>
              <a:buChar char="Ø"/>
            </a:pPr>
            <a:r>
              <a:rPr lang="nl-BE" dirty="0"/>
              <a:t>In de laatste 2 minuten van de wedstrijd: ook wanneer een doelpunt wordt </a:t>
            </a:r>
            <a:r>
              <a:rPr lang="nl-BE" dirty="0" smtClean="0"/>
              <a:t>gescoord</a:t>
            </a:r>
            <a:endParaRPr lang="nl-BE" dirty="0"/>
          </a:p>
          <a:p>
            <a:pPr lvl="1"/>
            <a:r>
              <a:rPr lang="nl-BE" dirty="0"/>
              <a:t>Geluidsignaal om aandacht scheidsrechter te trekken</a:t>
            </a:r>
          </a:p>
          <a:p>
            <a:pPr lvl="1"/>
            <a:r>
              <a:rPr lang="nl-BE" dirty="0" smtClean="0"/>
              <a:t>Geluidssignaal </a:t>
            </a:r>
            <a:r>
              <a:rPr lang="nl-BE" dirty="0"/>
              <a:t>bij het einde van de periode (</a:t>
            </a:r>
            <a:r>
              <a:rPr lang="nl-BE" dirty="0" err="1"/>
              <a:t>quarter</a:t>
            </a:r>
            <a:r>
              <a:rPr lang="nl-BE" dirty="0"/>
              <a:t>)</a:t>
            </a:r>
          </a:p>
          <a:p>
            <a:pPr marL="411480" lvl="1" indent="0">
              <a:buNone/>
            </a:pPr>
            <a:r>
              <a:rPr lang="nl-BE" dirty="0"/>
              <a:t>				</a:t>
            </a:r>
            <a:r>
              <a:rPr lang="nl-BE" sz="2000" i="1" dirty="0"/>
              <a:t>(gebeurt automatisch</a:t>
            </a:r>
            <a:r>
              <a:rPr lang="nl-BE" sz="2000" i="1" dirty="0" smtClean="0"/>
              <a:t>) </a:t>
            </a:r>
          </a:p>
          <a:p>
            <a:pPr lvl="1"/>
            <a:r>
              <a:rPr lang="nl-BE" dirty="0" smtClean="0"/>
              <a:t>Time out: </a:t>
            </a:r>
            <a:r>
              <a:rPr lang="nl-BE" sz="2400" dirty="0" smtClean="0"/>
              <a:t>registreren</a:t>
            </a:r>
            <a:endParaRPr lang="nl-BE" dirty="0"/>
          </a:p>
          <a:p>
            <a:pPr lvl="1"/>
            <a:r>
              <a:rPr lang="nl-BE" dirty="0" smtClean="0"/>
              <a:t>Aantal ploegfouten: </a:t>
            </a:r>
            <a:r>
              <a:rPr lang="nl-BE" sz="2400" dirty="0" smtClean="0"/>
              <a:t>registreren</a:t>
            </a:r>
          </a:p>
          <a:p>
            <a:pPr lvl="1"/>
            <a:r>
              <a:rPr lang="nl-BE" dirty="0" smtClean="0"/>
              <a:t>Aanvang van een periode/kwart: aangeven</a:t>
            </a:r>
            <a:endParaRPr lang="nl-BE" sz="2400" dirty="0"/>
          </a:p>
          <a:p>
            <a:pPr marL="411480" lvl="1" indent="0">
              <a:buNone/>
            </a:pPr>
            <a:endParaRPr lang="nl-BE" sz="2000" i="1" dirty="0" smtClean="0"/>
          </a:p>
          <a:p>
            <a:pPr marL="411480" lvl="1" indent="0">
              <a:buNone/>
            </a:pPr>
            <a:endParaRPr lang="nl-BE" sz="2000" i="1" dirty="0"/>
          </a:p>
          <a:p>
            <a:pPr>
              <a:buFont typeface="Wingdings" pitchFamily="2" charset="2"/>
              <a:buChar char="§"/>
            </a:pPr>
            <a:endParaRPr lang="nl-BE" dirty="0"/>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1527776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nl-BE" dirty="0" smtClean="0"/>
              <a:t>Tijdopnemer: time out en vervangingen</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
            </a:pPr>
            <a:r>
              <a:rPr lang="nl-BE" u="sng" dirty="0"/>
              <a:t>Wanneer kan time-out of vervanging</a:t>
            </a:r>
          </a:p>
          <a:p>
            <a:pPr lvl="1"/>
            <a:r>
              <a:rPr lang="nl-BE" dirty="0"/>
              <a:t>Bij elk fluitsignaal van de scheidsrechter en vóór de bal levend is</a:t>
            </a:r>
          </a:p>
          <a:p>
            <a:pPr marL="411480" lvl="1" indent="0">
              <a:buNone/>
            </a:pPr>
            <a:r>
              <a:rPr lang="nl-BE" dirty="0"/>
              <a:t>	- teken voor vervanging:</a:t>
            </a:r>
          </a:p>
          <a:p>
            <a:pPr marL="411480" lvl="1" indent="0">
              <a:buNone/>
            </a:pPr>
            <a:endParaRPr lang="nl-BE" dirty="0"/>
          </a:p>
          <a:p>
            <a:pPr marL="411480" lvl="1" indent="0">
              <a:buNone/>
            </a:pPr>
            <a:r>
              <a:rPr lang="nl-BE" dirty="0"/>
              <a:t>	- teken voor time out: </a:t>
            </a:r>
          </a:p>
          <a:p>
            <a:pPr marL="411480" lvl="1" indent="0">
              <a:buNone/>
            </a:pPr>
            <a:endParaRPr lang="nl-BE" dirty="0"/>
          </a:p>
          <a:p>
            <a:pPr lvl="1"/>
            <a:r>
              <a:rPr lang="nl-BE" dirty="0"/>
              <a:t>Time-out kan ook na een </a:t>
            </a:r>
            <a:r>
              <a:rPr lang="nl-BE" dirty="0" smtClean="0"/>
              <a:t>score door </a:t>
            </a:r>
            <a:r>
              <a:rPr lang="nl-BE" dirty="0"/>
              <a:t>de andere ploeg indien tijdig aangevraagd door de coach</a:t>
            </a:r>
          </a:p>
          <a:p>
            <a:pPr marL="114300" indent="0">
              <a:buNone/>
            </a:pPr>
            <a:endParaRPr lang="nl-BE" dirty="0"/>
          </a:p>
          <a:p>
            <a:pPr>
              <a:buFont typeface="Wingdings" pitchFamily="2" charset="2"/>
              <a:buChar char="§"/>
            </a:pPr>
            <a:r>
              <a:rPr lang="nl-BE" dirty="0" err="1"/>
              <a:t>Stop-watch</a:t>
            </a:r>
            <a:r>
              <a:rPr lang="nl-BE" dirty="0"/>
              <a:t> voor time-outs</a:t>
            </a:r>
          </a:p>
          <a:p>
            <a:pPr lvl="1"/>
            <a:r>
              <a:rPr lang="nl-BE" dirty="0"/>
              <a:t>Start wanneer de scheidsrechter fluit voor time-out</a:t>
            </a:r>
          </a:p>
          <a:p>
            <a:pPr lvl="1"/>
            <a:r>
              <a:rPr lang="nl-BE" dirty="0"/>
              <a:t>Na 50 seconden signaal geven aan scheidsrechter</a:t>
            </a:r>
          </a:p>
          <a:p>
            <a:pPr marL="411480" lvl="1" indent="0">
              <a:buNone/>
            </a:pPr>
            <a:r>
              <a:rPr lang="nl-BE" dirty="0"/>
              <a:t>          </a:t>
            </a:r>
            <a:r>
              <a:rPr lang="nl-BE" i="1" u="sng" dirty="0"/>
              <a:t>opm.</a:t>
            </a:r>
            <a:r>
              <a:rPr lang="nl-BE" i="1" dirty="0"/>
              <a:t>: bij ons geïntegreerd in scorebord</a:t>
            </a:r>
          </a:p>
          <a:p>
            <a:pPr lvl="1"/>
            <a:endParaRPr lang="nl-BE" dirty="0"/>
          </a:p>
          <a:p>
            <a:pPr>
              <a:buFont typeface="Wingdings" pitchFamily="2" charset="2"/>
              <a:buChar char="§"/>
            </a:pPr>
            <a:endParaRPr lang="nl-BE" dirty="0"/>
          </a:p>
          <a:p>
            <a:endParaRPr lang="en-US" sz="2400" dirty="0"/>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9</a:t>
            </a:fld>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6672" y="2503053"/>
            <a:ext cx="762000" cy="1010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8982" y="2780146"/>
            <a:ext cx="914400" cy="898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3045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57092"/>
          </a:xfrm>
        </p:spPr>
        <p:txBody>
          <a:bodyPr/>
          <a:lstStyle/>
          <a:p>
            <a:r>
              <a:rPr lang="nl-BE" dirty="0"/>
              <a:t>Bediening van het tafelscorebord</a:t>
            </a:r>
            <a:endParaRPr lang="en-US" dirty="0"/>
          </a:p>
        </p:txBody>
      </p:sp>
      <p:sp>
        <p:nvSpPr>
          <p:cNvPr id="3" name="Content Placeholder 2"/>
          <p:cNvSpPr>
            <a:spLocks noGrp="1"/>
          </p:cNvSpPr>
          <p:nvPr>
            <p:ph idx="1"/>
          </p:nvPr>
        </p:nvSpPr>
        <p:spPr/>
        <p:txBody>
          <a:bodyPr>
            <a:normAutofit fontScale="85000" lnSpcReduction="20000"/>
          </a:bodyPr>
          <a:lstStyle/>
          <a:p>
            <a:pPr>
              <a:buFont typeface="Wingdings" pitchFamily="2" charset="2"/>
              <a:buChar char="§"/>
            </a:pPr>
            <a:endParaRPr lang="nl-BE" dirty="0"/>
          </a:p>
          <a:p>
            <a:pPr>
              <a:buFont typeface="Wingdings" pitchFamily="2" charset="2"/>
              <a:buChar char="§"/>
            </a:pPr>
            <a:endParaRPr lang="nl-BE" dirty="0"/>
          </a:p>
          <a:p>
            <a:pPr>
              <a:buFont typeface="Wingdings" pitchFamily="2" charset="2"/>
              <a:buChar char="§"/>
            </a:pPr>
            <a:endParaRPr lang="nl-BE" dirty="0"/>
          </a:p>
          <a:p>
            <a:pPr>
              <a:buFont typeface="Wingdings" pitchFamily="2" charset="2"/>
              <a:buChar char="§"/>
            </a:pPr>
            <a:endParaRPr lang="nl-BE" dirty="0"/>
          </a:p>
          <a:p>
            <a:pPr>
              <a:buFont typeface="Wingdings" pitchFamily="2" charset="2"/>
              <a:buChar char="§"/>
            </a:pPr>
            <a:endParaRPr lang="nl-BE" dirty="0" smtClean="0"/>
          </a:p>
          <a:p>
            <a:pPr>
              <a:buFont typeface="Wingdings" pitchFamily="2" charset="2"/>
              <a:buChar char="§"/>
            </a:pPr>
            <a:endParaRPr lang="nl-BE" dirty="0"/>
          </a:p>
          <a:p>
            <a:pPr>
              <a:buFont typeface="Wingdings" pitchFamily="2" charset="2"/>
              <a:buChar char="§"/>
            </a:pPr>
            <a:endParaRPr lang="nl-BE" dirty="0"/>
          </a:p>
          <a:p>
            <a:pPr>
              <a:buFont typeface="Wingdings" pitchFamily="2" charset="2"/>
              <a:buChar char="§"/>
            </a:pPr>
            <a:r>
              <a:rPr lang="nl-BE" dirty="0"/>
              <a:t>Start van de wedstrijd</a:t>
            </a:r>
          </a:p>
          <a:p>
            <a:pPr>
              <a:buFont typeface="Wingdings" pitchFamily="2" charset="2"/>
              <a:buChar char="§"/>
            </a:pPr>
            <a:r>
              <a:rPr lang="nl-BE" dirty="0"/>
              <a:t>Tijdens de wedstrijd</a:t>
            </a:r>
          </a:p>
          <a:p>
            <a:pPr>
              <a:buFont typeface="Wingdings" pitchFamily="2" charset="2"/>
              <a:buChar char="§"/>
            </a:pPr>
            <a:r>
              <a:rPr lang="nl-BE" dirty="0"/>
              <a:t>Correcties</a:t>
            </a:r>
          </a:p>
          <a:p>
            <a:pPr>
              <a:buFont typeface="Wingdings" pitchFamily="2" charset="2"/>
              <a:buChar char="§"/>
            </a:pPr>
            <a:r>
              <a:rPr lang="nl-BE" dirty="0"/>
              <a:t>Einde van de wedstrijd</a:t>
            </a:r>
          </a:p>
          <a:p>
            <a:endParaRPr lang="en-US" sz="2400" dirty="0"/>
          </a:p>
        </p:txBody>
      </p:sp>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6357102" y="4605337"/>
            <a:ext cx="4106401" cy="1933575"/>
          </a:xfrm>
          <a:prstGeom prst="rect">
            <a:avLst/>
          </a:prstGeom>
          <a:noFill/>
          <a:ln>
            <a:noFill/>
          </a:ln>
        </p:spPr>
      </p:pic>
      <p:sp>
        <p:nvSpPr>
          <p:cNvPr id="7" name="Tijdelijke aanduiding voor dianummer 6"/>
          <p:cNvSpPr>
            <a:spLocks noGrp="1"/>
          </p:cNvSpPr>
          <p:nvPr>
            <p:ph type="sldNum" sz="quarter" idx="12"/>
          </p:nvPr>
        </p:nvSpPr>
        <p:spPr/>
        <p:txBody>
          <a:bodyPr/>
          <a:lstStyle/>
          <a:p>
            <a:fld id="{B6F15528-21DE-4FAA-801E-634DDDAF4B2B}" type="slidenum">
              <a:rPr lang="en-US" smtClean="0"/>
              <a:pPr/>
              <a:t>10</a:t>
            </a:fld>
            <a:endParaRPr lang="en-US"/>
          </a:p>
        </p:txBody>
      </p:sp>
      <p:pic>
        <p:nvPicPr>
          <p:cNvPr id="4" name="Afbeelding 3"/>
          <p:cNvPicPr>
            <a:picLocks noChangeAspect="1"/>
          </p:cNvPicPr>
          <p:nvPr/>
        </p:nvPicPr>
        <p:blipFill>
          <a:blip r:embed="rId4"/>
          <a:stretch>
            <a:fillRect/>
          </a:stretch>
        </p:blipFill>
        <p:spPr>
          <a:xfrm>
            <a:off x="2491942" y="1215078"/>
            <a:ext cx="6297035" cy="3300566"/>
          </a:xfrm>
          <a:prstGeom prst="rect">
            <a:avLst/>
          </a:prstGeom>
        </p:spPr>
      </p:pic>
    </p:spTree>
    <p:extLst>
      <p:ext uri="{BB962C8B-B14F-4D97-AF65-F5344CB8AC3E}">
        <p14:creationId xmlns:p14="http://schemas.microsoft.com/office/powerpoint/2010/main" val="1564800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4" name="Tijdelijke aanduiding voor dianummer 3"/>
          <p:cNvSpPr>
            <a:spLocks noGrp="1"/>
          </p:cNvSpPr>
          <p:nvPr>
            <p:ph type="sldNum" sz="quarter" idx="12"/>
          </p:nvPr>
        </p:nvSpPr>
        <p:spPr/>
        <p:txBody>
          <a:bodyPr/>
          <a:lstStyle/>
          <a:p>
            <a:fld id="{B6F15528-21DE-4FAA-801E-634DDDAF4B2B}" type="slidenum">
              <a:rPr lang="en-US" smtClean="0"/>
              <a:pPr/>
              <a:t>11</a:t>
            </a:fld>
            <a:endParaRPr lang="en-US"/>
          </a:p>
        </p:txBody>
      </p:sp>
      <p:pic>
        <p:nvPicPr>
          <p:cNvPr id="7" name="Tijdelijke aanduiding voor inhoud 6"/>
          <p:cNvPicPr>
            <a:picLocks noGrp="1" noChangeAspect="1"/>
          </p:cNvPicPr>
          <p:nvPr>
            <p:ph idx="1"/>
          </p:nvPr>
        </p:nvPicPr>
        <p:blipFill>
          <a:blip r:embed="rId2"/>
          <a:stretch>
            <a:fillRect/>
          </a:stretch>
        </p:blipFill>
        <p:spPr>
          <a:xfrm>
            <a:off x="281324" y="256165"/>
            <a:ext cx="4424197" cy="3742981"/>
          </a:xfrm>
          <a:prstGeom prst="rect">
            <a:avLst/>
          </a:prstGeom>
        </p:spPr>
      </p:pic>
      <p:pic>
        <p:nvPicPr>
          <p:cNvPr id="8" name="Afbeelding 7"/>
          <p:cNvPicPr>
            <a:picLocks noChangeAspect="1"/>
          </p:cNvPicPr>
          <p:nvPr/>
        </p:nvPicPr>
        <p:blipFill>
          <a:blip r:embed="rId3"/>
          <a:stretch>
            <a:fillRect/>
          </a:stretch>
        </p:blipFill>
        <p:spPr>
          <a:xfrm>
            <a:off x="249495" y="4017619"/>
            <a:ext cx="4456026" cy="2413032"/>
          </a:xfrm>
          <a:prstGeom prst="rect">
            <a:avLst/>
          </a:prstGeom>
        </p:spPr>
      </p:pic>
      <p:sp>
        <p:nvSpPr>
          <p:cNvPr id="9" name="Tekstvak 8"/>
          <p:cNvSpPr txBox="1"/>
          <p:nvPr/>
        </p:nvSpPr>
        <p:spPr>
          <a:xfrm>
            <a:off x="1647093" y="559880"/>
            <a:ext cx="2049562" cy="230832"/>
          </a:xfrm>
          <a:prstGeom prst="rect">
            <a:avLst/>
          </a:prstGeom>
          <a:noFill/>
        </p:spPr>
        <p:txBody>
          <a:bodyPr wrap="square" rtlCol="0">
            <a:spAutoFit/>
          </a:bodyPr>
          <a:lstStyle/>
          <a:p>
            <a:r>
              <a:rPr lang="nl-BE" sz="900" dirty="0" err="1" smtClean="0"/>
              <a:t>Evtl</a:t>
            </a:r>
            <a:r>
              <a:rPr lang="nl-BE" sz="900" dirty="0" smtClean="0"/>
              <a:t> daartoe eerst </a:t>
            </a:r>
            <a:r>
              <a:rPr lang="nl-BE" sz="900" dirty="0"/>
              <a:t>‘</a:t>
            </a:r>
            <a:r>
              <a:rPr lang="nl-BE" sz="900" dirty="0" err="1"/>
              <a:t>prog</a:t>
            </a:r>
            <a:r>
              <a:rPr lang="nl-BE" sz="900" dirty="0"/>
              <a:t>’ </a:t>
            </a:r>
          </a:p>
        </p:txBody>
      </p:sp>
      <p:sp>
        <p:nvSpPr>
          <p:cNvPr id="10" name="Tekstvak 9"/>
          <p:cNvSpPr txBox="1"/>
          <p:nvPr/>
        </p:nvSpPr>
        <p:spPr>
          <a:xfrm>
            <a:off x="362097" y="693488"/>
            <a:ext cx="2451312" cy="230832"/>
          </a:xfrm>
          <a:prstGeom prst="rect">
            <a:avLst/>
          </a:prstGeom>
          <a:noFill/>
        </p:spPr>
        <p:txBody>
          <a:bodyPr wrap="none" rtlCol="0">
            <a:spAutoFit/>
          </a:bodyPr>
          <a:lstStyle/>
          <a:p>
            <a:r>
              <a:rPr lang="nl-BE" sz="900" dirty="0" smtClean="0"/>
              <a:t>na keuze ‘</a:t>
            </a:r>
            <a:r>
              <a:rPr lang="nl-BE" sz="900" dirty="0" err="1" smtClean="0"/>
              <a:t>basketbal’:via</a:t>
            </a:r>
            <a:r>
              <a:rPr lang="nl-BE" sz="900" dirty="0" smtClean="0"/>
              <a:t> 1  </a:t>
            </a:r>
            <a:r>
              <a:rPr lang="nl-BE" sz="900" dirty="0"/>
              <a:t>‘</a:t>
            </a:r>
            <a:r>
              <a:rPr lang="nl-BE" sz="900" dirty="0" smtClean="0"/>
              <a:t>configureren’: </a:t>
            </a:r>
            <a:r>
              <a:rPr lang="nl-BE" sz="900" dirty="0"/>
              <a:t>druk 9</a:t>
            </a:r>
          </a:p>
        </p:txBody>
      </p:sp>
      <p:pic>
        <p:nvPicPr>
          <p:cNvPr id="3" name="Afbeelding 2"/>
          <p:cNvPicPr>
            <a:picLocks noChangeAspect="1"/>
          </p:cNvPicPr>
          <p:nvPr/>
        </p:nvPicPr>
        <p:blipFill>
          <a:blip r:embed="rId4"/>
          <a:stretch>
            <a:fillRect/>
          </a:stretch>
        </p:blipFill>
        <p:spPr>
          <a:xfrm>
            <a:off x="4737350" y="699944"/>
            <a:ext cx="7454650" cy="3907325"/>
          </a:xfrm>
          <a:prstGeom prst="rect">
            <a:avLst/>
          </a:prstGeom>
        </p:spPr>
      </p:pic>
      <p:sp>
        <p:nvSpPr>
          <p:cNvPr id="11" name="Tekstvak 10"/>
          <p:cNvSpPr txBox="1"/>
          <p:nvPr/>
        </p:nvSpPr>
        <p:spPr>
          <a:xfrm>
            <a:off x="3189163" y="2653606"/>
            <a:ext cx="2049562" cy="230832"/>
          </a:xfrm>
          <a:prstGeom prst="rect">
            <a:avLst/>
          </a:prstGeom>
          <a:noFill/>
        </p:spPr>
        <p:txBody>
          <a:bodyPr wrap="square" rtlCol="0">
            <a:spAutoFit/>
          </a:bodyPr>
          <a:lstStyle/>
          <a:p>
            <a:r>
              <a:rPr lang="nl-BE" sz="900" b="1" dirty="0" smtClean="0">
                <a:solidFill>
                  <a:srgbClr val="FF0000"/>
                </a:solidFill>
              </a:rPr>
              <a:t>Gebruiken wij niet’!</a:t>
            </a:r>
            <a:endParaRPr lang="nl-BE" sz="900" b="1" dirty="0">
              <a:solidFill>
                <a:srgbClr val="FF0000"/>
              </a:solidFill>
            </a:endParaRPr>
          </a:p>
        </p:txBody>
      </p:sp>
    </p:spTree>
    <p:extLst>
      <p:ext uri="{BB962C8B-B14F-4D97-AF65-F5344CB8AC3E}">
        <p14:creationId xmlns:p14="http://schemas.microsoft.com/office/powerpoint/2010/main" val="18538426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pic>
        <p:nvPicPr>
          <p:cNvPr id="5" name="Tijdelijke aanduiding voor inhoud 4"/>
          <p:cNvPicPr>
            <a:picLocks noGrp="1" noChangeAspect="1"/>
          </p:cNvPicPr>
          <p:nvPr>
            <p:ph idx="1"/>
          </p:nvPr>
        </p:nvPicPr>
        <p:blipFill>
          <a:blip r:embed="rId2"/>
          <a:stretch>
            <a:fillRect/>
          </a:stretch>
        </p:blipFill>
        <p:spPr>
          <a:xfrm>
            <a:off x="168603" y="1027906"/>
            <a:ext cx="5204612" cy="4800600"/>
          </a:xfrm>
          <a:prstGeom prst="rect">
            <a:avLst/>
          </a:prstGeom>
        </p:spPr>
      </p:pic>
      <p:sp>
        <p:nvSpPr>
          <p:cNvPr id="4" name="Tijdelijke aanduiding voor dianummer 3"/>
          <p:cNvSpPr>
            <a:spLocks noGrp="1"/>
          </p:cNvSpPr>
          <p:nvPr>
            <p:ph type="sldNum" sz="quarter" idx="12"/>
          </p:nvPr>
        </p:nvSpPr>
        <p:spPr/>
        <p:txBody>
          <a:bodyPr/>
          <a:lstStyle/>
          <a:p>
            <a:fld id="{B6F15528-21DE-4FAA-801E-634DDDAF4B2B}" type="slidenum">
              <a:rPr lang="en-US" smtClean="0"/>
              <a:pPr/>
              <a:t>12</a:t>
            </a:fld>
            <a:endParaRPr lang="en-US"/>
          </a:p>
        </p:txBody>
      </p:sp>
      <p:pic>
        <p:nvPicPr>
          <p:cNvPr id="6" name="Afbeelding 5"/>
          <p:cNvPicPr>
            <a:picLocks noChangeAspect="1"/>
          </p:cNvPicPr>
          <p:nvPr/>
        </p:nvPicPr>
        <p:blipFill>
          <a:blip r:embed="rId3"/>
          <a:stretch>
            <a:fillRect/>
          </a:stretch>
        </p:blipFill>
        <p:spPr>
          <a:xfrm>
            <a:off x="5556828" y="1682337"/>
            <a:ext cx="6661766" cy="3491738"/>
          </a:xfrm>
          <a:prstGeom prst="rect">
            <a:avLst/>
          </a:prstGeom>
        </p:spPr>
      </p:pic>
    </p:spTree>
    <p:extLst>
      <p:ext uri="{BB962C8B-B14F-4D97-AF65-F5344CB8AC3E}">
        <p14:creationId xmlns:p14="http://schemas.microsoft.com/office/powerpoint/2010/main" val="40266561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a:xfrm>
            <a:off x="838200" y="1607127"/>
            <a:ext cx="10515600" cy="4569836"/>
          </a:xfrm>
        </p:spPr>
        <p:txBody>
          <a:bodyPr/>
          <a:lstStyle/>
          <a:p>
            <a:pPr marL="114300" indent="0">
              <a:buNone/>
            </a:pPr>
            <a:endParaRPr lang="nl-BE" sz="2400" dirty="0"/>
          </a:p>
          <a:p>
            <a:pPr marL="114300" indent="0" algn="ctr">
              <a:buNone/>
            </a:pPr>
            <a:r>
              <a:rPr lang="nl-BE" sz="4800" dirty="0"/>
              <a:t>Deel 2</a:t>
            </a:r>
          </a:p>
          <a:p>
            <a:pPr marL="114300" indent="0">
              <a:buNone/>
            </a:pPr>
            <a:endParaRPr lang="nl-BE" sz="2400" dirty="0"/>
          </a:p>
          <a:p>
            <a:pPr marL="114300" indent="0" algn="ctr">
              <a:buNone/>
            </a:pPr>
            <a:r>
              <a:rPr lang="nl-BE" sz="4000" dirty="0"/>
              <a:t>B.  24” operator:</a:t>
            </a:r>
          </a:p>
          <a:p>
            <a:pPr marL="114300" indent="0" algn="ctr">
              <a:buNone/>
            </a:pPr>
            <a:r>
              <a:rPr lang="nl-BE" sz="4000" dirty="0"/>
              <a:t> Bediening van de 24”-14” </a:t>
            </a:r>
            <a:r>
              <a:rPr lang="nl-BE" sz="4000" dirty="0" smtClean="0"/>
              <a:t>klok</a:t>
            </a:r>
          </a:p>
          <a:p>
            <a:pPr marL="114300" indent="0" algn="ctr">
              <a:buNone/>
            </a:pPr>
            <a:endParaRPr lang="nl-BE" sz="4000" dirty="0"/>
          </a:p>
          <a:p>
            <a:pPr marL="114300" indent="0" algn="ctr">
              <a:buNone/>
            </a:pPr>
            <a:r>
              <a:rPr lang="nl-BE" sz="4000" dirty="0" smtClean="0">
                <a:solidFill>
                  <a:srgbClr val="FF0000"/>
                </a:solidFill>
              </a:rPr>
              <a:t>Iemand van de thuisploeg</a:t>
            </a:r>
          </a:p>
          <a:p>
            <a:pPr marL="114300" indent="0" algn="ctr">
              <a:buNone/>
            </a:pPr>
            <a:endParaRPr lang="nl-BE" sz="4000" dirty="0"/>
          </a:p>
          <a:p>
            <a:pPr marL="114300" indent="0" algn="ctr">
              <a:buNone/>
            </a:pPr>
            <a:endParaRPr lang="en-US" sz="4000" dirty="0"/>
          </a:p>
          <a:p>
            <a:endParaRPr lang="nl-BE" dirty="0"/>
          </a:p>
        </p:txBody>
      </p:sp>
      <p:sp>
        <p:nvSpPr>
          <p:cNvPr id="4" name="Tijdelijke aanduiding voor dianummer 3"/>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14002369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nl-BE" dirty="0"/>
              <a:t>24” operator</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
            </a:pPr>
            <a:r>
              <a:rPr lang="nl-BE" dirty="0"/>
              <a:t>Thuisploeg</a:t>
            </a:r>
          </a:p>
          <a:p>
            <a:pPr>
              <a:buFont typeface="Wingdings" pitchFamily="2" charset="2"/>
              <a:buChar char="§"/>
            </a:pPr>
            <a:endParaRPr lang="nl-BE" dirty="0"/>
          </a:p>
          <a:p>
            <a:pPr>
              <a:buFont typeface="Wingdings" pitchFamily="2" charset="2"/>
              <a:buChar char="§"/>
            </a:pPr>
            <a:r>
              <a:rPr lang="nl-BE" dirty="0"/>
              <a:t>Vanaf U14</a:t>
            </a:r>
          </a:p>
          <a:p>
            <a:pPr>
              <a:buFont typeface="Wingdings" pitchFamily="2" charset="2"/>
              <a:buChar char="§"/>
            </a:pPr>
            <a:endParaRPr lang="nl-BE" dirty="0"/>
          </a:p>
          <a:p>
            <a:pPr>
              <a:buFont typeface="Wingdings" pitchFamily="2" charset="2"/>
              <a:buChar char="§"/>
            </a:pPr>
            <a:r>
              <a:rPr lang="nl-BE" dirty="0"/>
              <a:t>Principe: een ploeg heeft 24 seconden tijd om een doelpoging te ondernemen (= bal raakt de ring)</a:t>
            </a:r>
          </a:p>
          <a:p>
            <a:pPr>
              <a:buFont typeface="Wingdings" pitchFamily="2" charset="2"/>
              <a:buChar char="§"/>
            </a:pPr>
            <a:endParaRPr lang="nl-BE" dirty="0"/>
          </a:p>
          <a:p>
            <a:pPr>
              <a:buFont typeface="Wingdings" pitchFamily="2" charset="2"/>
              <a:buChar char="§"/>
            </a:pPr>
            <a:r>
              <a:rPr lang="nl-BE" dirty="0"/>
              <a:t>Maar …. zie verder</a:t>
            </a:r>
          </a:p>
          <a:p>
            <a:pPr>
              <a:buFont typeface="Wingdings" pitchFamily="2" charset="2"/>
              <a:buChar char="§"/>
            </a:pPr>
            <a:endParaRPr lang="nl-BE" dirty="0"/>
          </a:p>
          <a:p>
            <a:pPr>
              <a:buFont typeface="Wingdings" pitchFamily="2" charset="2"/>
              <a:buChar char="§"/>
            </a:pPr>
            <a:endParaRPr lang="nl-BE" dirty="0"/>
          </a:p>
          <a:p>
            <a:pPr>
              <a:buFont typeface="Wingdings" pitchFamily="2" charset="2"/>
              <a:buChar char="§"/>
            </a:pPr>
            <a:endParaRPr lang="en-US" dirty="0"/>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3068811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nl-BE" dirty="0"/>
              <a:t>Taken 24” operator:</a:t>
            </a:r>
            <a:br>
              <a:rPr lang="nl-BE" dirty="0"/>
            </a:br>
            <a:r>
              <a:rPr lang="nl-BE" dirty="0"/>
              <a:t>basisregels 1</a:t>
            </a:r>
            <a:endParaRPr lang="en-US" dirty="0"/>
          </a:p>
        </p:txBody>
      </p:sp>
      <p:sp>
        <p:nvSpPr>
          <p:cNvPr id="3" name="Content Placeholder 2"/>
          <p:cNvSpPr>
            <a:spLocks noGrp="1"/>
          </p:cNvSpPr>
          <p:nvPr>
            <p:ph idx="1"/>
          </p:nvPr>
        </p:nvSpPr>
        <p:spPr/>
        <p:txBody>
          <a:bodyPr>
            <a:normAutofit fontScale="92500"/>
          </a:bodyPr>
          <a:lstStyle/>
          <a:p>
            <a:pPr>
              <a:buFont typeface="Wingdings" pitchFamily="2" charset="2"/>
              <a:buChar char="§"/>
            </a:pPr>
            <a:r>
              <a:rPr lang="nl-BE" sz="2600" dirty="0"/>
              <a:t>Start</a:t>
            </a:r>
          </a:p>
          <a:p>
            <a:pPr lvl="1"/>
            <a:r>
              <a:rPr lang="nl-BE" dirty="0"/>
              <a:t>Na sprongbal of rebound: een speler op het terrein heeft de bal onder controle</a:t>
            </a:r>
          </a:p>
          <a:p>
            <a:pPr lvl="1"/>
            <a:r>
              <a:rPr lang="nl-BE" dirty="0"/>
              <a:t>Na inworp: een speler op het terrein heeft controle over de bal</a:t>
            </a:r>
          </a:p>
          <a:p>
            <a:pPr lvl="1"/>
            <a:r>
              <a:rPr lang="nl-BE" dirty="0"/>
              <a:t>Na score: een speler op het terrein heeft controle over de bal</a:t>
            </a:r>
          </a:p>
          <a:p>
            <a:pPr>
              <a:buFont typeface="Wingdings" pitchFamily="2" charset="2"/>
              <a:buChar char="§"/>
            </a:pPr>
            <a:r>
              <a:rPr lang="nl-BE" sz="2600" dirty="0"/>
              <a:t>Stop zonder reset</a:t>
            </a:r>
          </a:p>
          <a:p>
            <a:pPr lvl="1"/>
            <a:r>
              <a:rPr lang="nl-BE" dirty="0"/>
              <a:t>Spel onderbroken en dezelfde ploeg blijft in balbezit: </a:t>
            </a:r>
          </a:p>
          <a:p>
            <a:pPr lvl="2"/>
            <a:r>
              <a:rPr lang="nl-BE" dirty="0"/>
              <a:t>bal is uit, </a:t>
            </a:r>
          </a:p>
          <a:p>
            <a:pPr lvl="2"/>
            <a:r>
              <a:rPr lang="nl-BE" dirty="0"/>
              <a:t>sprongbal (tussen twee) </a:t>
            </a:r>
          </a:p>
          <a:p>
            <a:pPr lvl="2"/>
            <a:r>
              <a:rPr lang="nl-BE" dirty="0"/>
              <a:t>na time out</a:t>
            </a:r>
          </a:p>
          <a:p>
            <a:pPr lvl="2"/>
            <a:r>
              <a:rPr lang="nl-BE" dirty="0"/>
              <a:t>blessure ploeg in balbezit</a:t>
            </a:r>
          </a:p>
          <a:p>
            <a:pPr lvl="2"/>
            <a:r>
              <a:rPr lang="nl-BE" dirty="0"/>
              <a:t>dubbele fout</a:t>
            </a:r>
          </a:p>
          <a:p>
            <a:pPr lvl="2"/>
            <a:r>
              <a:rPr lang="nl-BE" dirty="0"/>
              <a:t>opheffing van gelijke straffen</a:t>
            </a:r>
          </a:p>
          <a:p>
            <a:endParaRPr lang="nl-BE" dirty="0"/>
          </a:p>
        </p:txBody>
      </p:sp>
      <p:sp>
        <p:nvSpPr>
          <p:cNvPr id="7" name="Content Placeholder 2"/>
          <p:cNvSpPr txBox="1">
            <a:spLocks/>
          </p:cNvSpPr>
          <p:nvPr/>
        </p:nvSpPr>
        <p:spPr>
          <a:xfrm>
            <a:off x="2100943" y="1524000"/>
            <a:ext cx="7620000" cy="48006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a:buFont typeface="Wingdings" pitchFamily="2" charset="2"/>
              <a:buChar char="§"/>
            </a:pPr>
            <a:endParaRPr lang="nl-BE" dirty="0"/>
          </a:p>
          <a:p>
            <a:pPr>
              <a:buFont typeface="Wingdings" pitchFamily="2" charset="2"/>
              <a:buChar char="§"/>
            </a:pPr>
            <a:endParaRPr lang="nl-BE" dirty="0"/>
          </a:p>
          <a:p>
            <a:pPr>
              <a:buFont typeface="Wingdings" pitchFamily="2" charset="2"/>
              <a:buChar char="§"/>
            </a:pPr>
            <a:endParaRPr lang="nl-BE" dirty="0"/>
          </a:p>
          <a:p>
            <a:pPr>
              <a:buFont typeface="Wingdings" pitchFamily="2" charset="2"/>
              <a:buChar char="§"/>
            </a:pPr>
            <a:endParaRPr lang="en-US" dirty="0"/>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927214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nl-BE" dirty="0"/>
              <a:t>Taken 24” operator:</a:t>
            </a:r>
            <a:br>
              <a:rPr lang="nl-BE" dirty="0"/>
            </a:br>
            <a:r>
              <a:rPr lang="nl-BE" dirty="0"/>
              <a:t>basisregels 2</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
            </a:pPr>
            <a:r>
              <a:rPr lang="nl-BE" sz="2600" dirty="0"/>
              <a:t>Reset 24” </a:t>
            </a:r>
            <a:r>
              <a:rPr lang="nl-BE" sz="2000" i="1" dirty="0"/>
              <a:t>:</a:t>
            </a:r>
          </a:p>
          <a:p>
            <a:pPr lvl="1"/>
            <a:r>
              <a:rPr lang="nl-BE" dirty="0"/>
              <a:t>Score</a:t>
            </a:r>
          </a:p>
          <a:p>
            <a:pPr lvl="1"/>
            <a:r>
              <a:rPr lang="nl-BE" dirty="0"/>
              <a:t>Doelpoging (bal tegen de ring), verdedigende ploeg krijgt balbezit</a:t>
            </a:r>
          </a:p>
          <a:p>
            <a:pPr lvl="1"/>
            <a:r>
              <a:rPr lang="nl-BE" dirty="0"/>
              <a:t>Andere ploeg komt in  balbezit</a:t>
            </a:r>
          </a:p>
          <a:p>
            <a:pPr marL="114300" indent="0">
              <a:buNone/>
            </a:pPr>
            <a:endParaRPr lang="en-US" dirty="0"/>
          </a:p>
          <a:p>
            <a:r>
              <a:rPr lang="nl-BE" sz="2600" dirty="0"/>
              <a:t>Reset 14” </a:t>
            </a:r>
            <a:r>
              <a:rPr lang="nl-BE" sz="1800" i="1" dirty="0"/>
              <a:t>:</a:t>
            </a:r>
          </a:p>
          <a:p>
            <a:pPr lvl="1"/>
            <a:r>
              <a:rPr lang="nl-BE" dirty="0"/>
              <a:t>Doelpoging (bal tegen de ring), aanvallende ploeg behoudt balbezit</a:t>
            </a:r>
          </a:p>
          <a:p>
            <a:pPr lvl="1"/>
            <a:r>
              <a:rPr lang="nl-BE" dirty="0"/>
              <a:t>Na </a:t>
            </a:r>
            <a:r>
              <a:rPr lang="nl-BE" dirty="0" err="1"/>
              <a:t>vrijworpen</a:t>
            </a:r>
            <a:r>
              <a:rPr lang="nl-BE" dirty="0"/>
              <a:t>, aanvallende ploeg heeft balbezit</a:t>
            </a:r>
          </a:p>
          <a:p>
            <a:pPr lvl="1"/>
            <a:endParaRPr lang="en-US" dirty="0"/>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3513635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nl-BE" dirty="0"/>
              <a:t>Taken 24” operator:</a:t>
            </a:r>
            <a:br>
              <a:rPr lang="nl-BE" dirty="0"/>
            </a:br>
            <a:r>
              <a:rPr lang="nl-BE" dirty="0"/>
              <a:t>bijkomende regels 1</a:t>
            </a:r>
            <a:endParaRPr lang="en-US" dirty="0"/>
          </a:p>
        </p:txBody>
      </p:sp>
      <p:sp>
        <p:nvSpPr>
          <p:cNvPr id="5" name="Content Placeholder 4"/>
          <p:cNvSpPr>
            <a:spLocks noGrp="1"/>
          </p:cNvSpPr>
          <p:nvPr>
            <p:ph idx="1"/>
          </p:nvPr>
        </p:nvSpPr>
        <p:spPr/>
        <p:txBody>
          <a:bodyPr>
            <a:normAutofit/>
          </a:bodyPr>
          <a:lstStyle/>
          <a:p>
            <a:pPr>
              <a:buFont typeface="Wingdings" pitchFamily="2" charset="2"/>
              <a:buChar char="§"/>
            </a:pPr>
            <a:r>
              <a:rPr lang="nl-BE" dirty="0"/>
              <a:t>Reset 24” of  14”: </a:t>
            </a:r>
          </a:p>
          <a:p>
            <a:pPr marL="411480" lvl="1" indent="0">
              <a:buNone/>
            </a:pPr>
            <a:r>
              <a:rPr lang="nl-BE" b="1" dirty="0"/>
              <a:t>1. Situatie: dezelfde ploeg blijft in balbezit</a:t>
            </a:r>
          </a:p>
          <a:p>
            <a:pPr marL="411480" lvl="1" indent="0">
              <a:buNone/>
            </a:pPr>
            <a:r>
              <a:rPr lang="nl-BE" dirty="0"/>
              <a:t>Spel onderbroken door een actie van de tegenstander en </a:t>
            </a:r>
            <a:r>
              <a:rPr lang="nl-BE" u="sng" dirty="0"/>
              <a:t>dezelfde ploeg blijft in balbezit</a:t>
            </a:r>
            <a:r>
              <a:rPr lang="nl-BE" dirty="0"/>
              <a:t>:  fout, voetbal (aangeduid door scheidsrechter), blessure van de tegenstander, andere reden </a:t>
            </a:r>
          </a:p>
          <a:p>
            <a:pPr lvl="1"/>
            <a:endParaRPr lang="nl-BE" dirty="0"/>
          </a:p>
          <a:p>
            <a:pPr lvl="2">
              <a:buFont typeface="Wingdings" pitchFamily="2" charset="2"/>
              <a:buChar char="Ø"/>
            </a:pPr>
            <a:r>
              <a:rPr lang="nl-BE" dirty="0"/>
              <a:t>Verdedigende helft: reset naar 24”</a:t>
            </a:r>
          </a:p>
          <a:p>
            <a:pPr lvl="2">
              <a:buFont typeface="Wingdings" pitchFamily="2" charset="2"/>
              <a:buChar char="Ø"/>
            </a:pPr>
            <a:r>
              <a:rPr lang="nl-BE" dirty="0"/>
              <a:t>Aanvallende helft en meer dan 14” over: geen reset</a:t>
            </a:r>
          </a:p>
          <a:p>
            <a:pPr lvl="2">
              <a:buFont typeface="Wingdings" pitchFamily="2" charset="2"/>
              <a:buChar char="Ø"/>
            </a:pPr>
            <a:r>
              <a:rPr lang="nl-BE" dirty="0"/>
              <a:t>Aanvallende helft en minder dan 14” over: reset naar 14” </a:t>
            </a:r>
            <a:endParaRPr lang="en-US" dirty="0"/>
          </a:p>
          <a:p>
            <a:pPr marL="777240" lvl="2" indent="0">
              <a:buNone/>
            </a:pPr>
            <a:endParaRPr lang="en-US" dirty="0"/>
          </a:p>
        </p:txBody>
      </p:sp>
      <p:sp>
        <p:nvSpPr>
          <p:cNvPr id="4" name="Tijdelijke aanduiding voor dianummer 3"/>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1195460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nl-BE" dirty="0"/>
              <a:t>Taken 24” operator:</a:t>
            </a:r>
            <a:br>
              <a:rPr lang="nl-BE" dirty="0"/>
            </a:br>
            <a:r>
              <a:rPr lang="nl-BE" dirty="0"/>
              <a:t>bijkomende regels 2</a:t>
            </a:r>
            <a:endParaRPr lang="en-US" dirty="0"/>
          </a:p>
        </p:txBody>
      </p:sp>
      <p:sp>
        <p:nvSpPr>
          <p:cNvPr id="5" name="Content Placeholder 4"/>
          <p:cNvSpPr>
            <a:spLocks noGrp="1"/>
          </p:cNvSpPr>
          <p:nvPr>
            <p:ph idx="1"/>
          </p:nvPr>
        </p:nvSpPr>
        <p:spPr/>
        <p:txBody>
          <a:bodyPr>
            <a:normAutofit lnSpcReduction="10000"/>
          </a:bodyPr>
          <a:lstStyle/>
          <a:p>
            <a:pPr>
              <a:buFont typeface="Wingdings" pitchFamily="2" charset="2"/>
              <a:buChar char="§"/>
            </a:pPr>
            <a:r>
              <a:rPr lang="nl-BE" dirty="0"/>
              <a:t>Reset 24” of  14”: </a:t>
            </a:r>
          </a:p>
          <a:p>
            <a:pPr marL="411480" lvl="1" indent="0">
              <a:buNone/>
            </a:pPr>
            <a:r>
              <a:rPr lang="nl-BE" b="1" dirty="0"/>
              <a:t>2. Situatie: de andere ploeg komt in balbezit   </a:t>
            </a:r>
            <a:r>
              <a:rPr lang="nl-BE" b="1" dirty="0">
                <a:solidFill>
                  <a:srgbClr val="FF0000"/>
                </a:solidFill>
              </a:rPr>
              <a:t>NIEUW SINDS  SEIZOEN 18-19</a:t>
            </a:r>
          </a:p>
          <a:p>
            <a:pPr marL="411480" lvl="1" indent="0">
              <a:buNone/>
            </a:pPr>
            <a:endParaRPr lang="nl-BE" sz="1100" dirty="0"/>
          </a:p>
          <a:p>
            <a:pPr marL="411480" lvl="1" indent="0">
              <a:buNone/>
            </a:pPr>
            <a:r>
              <a:rPr lang="nl-BE" dirty="0"/>
              <a:t>- Spel onderbroken door een scheidsrechter, voor een fout of een overtreding (uitbal inbegrepen), begaan door de ploeg die balbezit had. De bal wordt dan natuurlijk toegewezen aan de tegenpartij. </a:t>
            </a:r>
          </a:p>
          <a:p>
            <a:pPr marL="411480" lvl="1" indent="0">
              <a:buNone/>
            </a:pPr>
            <a:r>
              <a:rPr lang="nl-BE" dirty="0"/>
              <a:t>- De shotklok zal eveneens gereset worden indien de nieuwe aanvallende ploeg een inworp wordt toegekend ten gevolge van de wisselend balbezit procedure.</a:t>
            </a:r>
            <a:br>
              <a:rPr lang="nl-BE" dirty="0"/>
            </a:br>
            <a:endParaRPr lang="nl-BE" dirty="0"/>
          </a:p>
          <a:p>
            <a:pPr lvl="2">
              <a:buFont typeface="Wingdings" pitchFamily="2" charset="2"/>
              <a:buChar char="Ø"/>
            </a:pPr>
            <a:r>
              <a:rPr lang="nl-BE" dirty="0"/>
              <a:t>Indien inworp uitgevoerd in de verdedigende helft van de ploeg die nu de bal verwerft: reset naar 24”</a:t>
            </a:r>
          </a:p>
          <a:p>
            <a:pPr lvl="2">
              <a:buFont typeface="Wingdings" pitchFamily="2" charset="2"/>
              <a:buChar char="Ø"/>
            </a:pPr>
            <a:r>
              <a:rPr lang="nl-BE" dirty="0">
                <a:solidFill>
                  <a:srgbClr val="FF0000"/>
                </a:solidFill>
              </a:rPr>
              <a:t>Indien inworp uitgevoerd in aanvallende helft van de ploeg die nu de bal verwerft: reset naar 14” </a:t>
            </a:r>
            <a:endParaRPr lang="en-US" dirty="0">
              <a:solidFill>
                <a:srgbClr val="FF0000"/>
              </a:solidFill>
            </a:endParaRPr>
          </a:p>
        </p:txBody>
      </p:sp>
      <p:sp>
        <p:nvSpPr>
          <p:cNvPr id="4" name="Tijdelijke aanduiding voor dianummer 3"/>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3990509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nl-BE" sz="3200" dirty="0"/>
              <a:t>Taken 24” operator: </a:t>
            </a:r>
            <a:br>
              <a:rPr lang="nl-BE" sz="3200" dirty="0"/>
            </a:br>
            <a:r>
              <a:rPr lang="nl-BE" sz="3200" dirty="0"/>
              <a:t>speciaal geval: laatste 2 minuten </a:t>
            </a:r>
            <a:r>
              <a:rPr lang="nl-BE" sz="3200" b="1" dirty="0">
                <a:solidFill>
                  <a:srgbClr val="FF0000"/>
                </a:solidFill>
              </a:rPr>
              <a:t>NIEUW SINDS  SEIZOEN 18-19</a:t>
            </a:r>
            <a:endParaRPr lang="en-US" sz="3200" dirty="0"/>
          </a:p>
        </p:txBody>
      </p:sp>
      <p:sp>
        <p:nvSpPr>
          <p:cNvPr id="5" name="Content Placeholder 4"/>
          <p:cNvSpPr>
            <a:spLocks noGrp="1"/>
          </p:cNvSpPr>
          <p:nvPr>
            <p:ph idx="1"/>
          </p:nvPr>
        </p:nvSpPr>
        <p:spPr>
          <a:xfrm>
            <a:off x="1905000" y="1600200"/>
            <a:ext cx="7620000" cy="5105400"/>
          </a:xfrm>
        </p:spPr>
        <p:txBody>
          <a:bodyPr>
            <a:normAutofit/>
          </a:bodyPr>
          <a:lstStyle/>
          <a:p>
            <a:r>
              <a:rPr lang="nl-BE" sz="1800" dirty="0"/>
              <a:t>Wanneer de wedstrijdklok 2:00 minuten of minder aangeeft in de 4e </a:t>
            </a:r>
            <a:r>
              <a:rPr lang="nl-BE" sz="1800" dirty="0" err="1"/>
              <a:t>quarter</a:t>
            </a:r>
            <a:r>
              <a:rPr lang="nl-BE" sz="1800" dirty="0"/>
              <a:t> of in elke verlenging, dan mag de coach van een ploeg, die een belaste time-out gekregen heeft en de bal mag inwerpen in haar verdedigende helft, kiezen om de inworp ofwel te nemen in de aanvallende helft ter hoogte van het inworplijntje aan de overzijde van de officiële tafel, ofwel in de eigen verdedigende helft. </a:t>
            </a:r>
          </a:p>
          <a:p>
            <a:r>
              <a:rPr lang="nl-BE" sz="1800" dirty="0"/>
              <a:t>• </a:t>
            </a:r>
            <a:r>
              <a:rPr lang="nl-BE" sz="1800" u="sng" dirty="0">
                <a:solidFill>
                  <a:srgbClr val="FF0000"/>
                </a:solidFill>
              </a:rPr>
              <a:t>Indien de inworp uitgevoerd wordt in de aanvallende helft </a:t>
            </a:r>
            <a:r>
              <a:rPr lang="nl-BE" sz="1800" dirty="0"/>
              <a:t>ter hoogte van het inworplijntje aan de overzijde van de officiële tafel dan zal de shotklok gereset worden op </a:t>
            </a:r>
          </a:p>
          <a:p>
            <a:pPr lvl="1"/>
            <a:r>
              <a:rPr lang="nl-BE" sz="1600" dirty="0"/>
              <a:t>Indien 14 seconden of meer getoond worden op de shotklok op het moment dat de wedstrijdklok gestopt werd, dan zal de shotklok gereset worden op 14 seconden. </a:t>
            </a:r>
          </a:p>
          <a:p>
            <a:pPr lvl="1"/>
            <a:r>
              <a:rPr lang="nl-BE" sz="1600" dirty="0"/>
              <a:t>Indien 13 seconden of minder getoond worden op de shotklok op het moment dat de wedstrijdklok gestopt werd, dan zal de shotklok niet gereset worden, maar zal doorlopen van het tijdstip dat zij gestopt werd. </a:t>
            </a:r>
          </a:p>
          <a:p>
            <a:r>
              <a:rPr lang="nl-BE" sz="1800" dirty="0"/>
              <a:t>• </a:t>
            </a:r>
            <a:r>
              <a:rPr lang="nl-BE" sz="1800" u="sng" dirty="0">
                <a:solidFill>
                  <a:srgbClr val="FF0000"/>
                </a:solidFill>
              </a:rPr>
              <a:t>Indien de inworp uitgevoerd wordt in de verdedigende helft </a:t>
            </a:r>
            <a:r>
              <a:rPr lang="nl-BE" sz="1800" dirty="0"/>
              <a:t>dan zal de shotklok gereset worden op een nieuwe 24 seconden of verder lopen van het tijdstip waar ze gekomen was als dat zo bepaald is in de spelregels. </a:t>
            </a:r>
          </a:p>
          <a:p>
            <a:pPr marL="114300" indent="0">
              <a:buNone/>
            </a:pPr>
            <a:endParaRPr lang="nl-BE" sz="1800" dirty="0"/>
          </a:p>
        </p:txBody>
      </p:sp>
      <p:sp>
        <p:nvSpPr>
          <p:cNvPr id="4" name="Tijdelijke aanduiding voor dianummer 3"/>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89947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nl-BE" dirty="0"/>
              <a:t>Taken 24” operator</a:t>
            </a:r>
            <a:endParaRPr lang="en-US" dirty="0"/>
          </a:p>
        </p:txBody>
      </p:sp>
      <p:sp>
        <p:nvSpPr>
          <p:cNvPr id="5" name="Content Placeholder 4"/>
          <p:cNvSpPr>
            <a:spLocks noGrp="1"/>
          </p:cNvSpPr>
          <p:nvPr>
            <p:ph idx="1"/>
          </p:nvPr>
        </p:nvSpPr>
        <p:spPr/>
        <p:txBody>
          <a:bodyPr>
            <a:normAutofit/>
          </a:bodyPr>
          <a:lstStyle/>
          <a:p>
            <a:pPr>
              <a:buFont typeface="Wingdings" pitchFamily="2" charset="2"/>
              <a:buChar char="§"/>
            </a:pPr>
            <a:r>
              <a:rPr lang="nl-BE" dirty="0"/>
              <a:t>Uitschakelen: </a:t>
            </a:r>
          </a:p>
          <a:p>
            <a:pPr lvl="1"/>
            <a:r>
              <a:rPr lang="nl-BE" dirty="0"/>
              <a:t>Er zijn minder dan 24” resp. 14” te spelen volgens wedstrijdklok</a:t>
            </a:r>
          </a:p>
          <a:p>
            <a:pPr marL="411480" lvl="1" indent="0">
              <a:buNone/>
            </a:pPr>
            <a:endParaRPr lang="nl-BE" dirty="0"/>
          </a:p>
          <a:p>
            <a:pPr marL="411480" lvl="1" indent="0">
              <a:buNone/>
            </a:pPr>
            <a:r>
              <a:rPr lang="nl-BE" u="sng" dirty="0"/>
              <a:t>Discussiepunt</a:t>
            </a:r>
            <a:r>
              <a:rPr lang="nl-BE" dirty="0"/>
              <a:t>: </a:t>
            </a:r>
          </a:p>
          <a:p>
            <a:pPr lvl="1">
              <a:buFontTx/>
              <a:buChar char="-"/>
            </a:pPr>
            <a:r>
              <a:rPr lang="nl-BE" sz="1800" dirty="0"/>
              <a:t>Volgens sommigen al uitschakelen bij minder dan 24”</a:t>
            </a:r>
          </a:p>
          <a:p>
            <a:pPr lvl="1">
              <a:buFontTx/>
              <a:buChar char="-"/>
            </a:pPr>
            <a:r>
              <a:rPr lang="nl-BE" sz="1800" dirty="0"/>
              <a:t>Volgens anderen pas uitschakelen bij minder dan 14”:</a:t>
            </a:r>
          </a:p>
          <a:p>
            <a:pPr marL="411480" lvl="1" indent="0">
              <a:buNone/>
            </a:pPr>
            <a:r>
              <a:rPr lang="nl-BE" sz="1800" dirty="0"/>
              <a:t>       </a:t>
            </a:r>
            <a:r>
              <a:rPr lang="nl-BE" sz="1800" u="sng" dirty="0"/>
              <a:t>Reden</a:t>
            </a:r>
            <a:r>
              <a:rPr lang="nl-BE" sz="1800" dirty="0"/>
              <a:t>: stel dat er nog 20” staan op de wedstrijdklok op een moment </a:t>
            </a:r>
          </a:p>
          <a:p>
            <a:pPr marL="411480" lvl="1" indent="0">
              <a:buNone/>
            </a:pPr>
            <a:r>
              <a:rPr lang="nl-BE" sz="1800" dirty="0"/>
              <a:t>       waarop er een reset moet gebeuren naar 14”, dan kan dit niet gedaan </a:t>
            </a:r>
          </a:p>
          <a:p>
            <a:pPr marL="411480" lvl="1" indent="0">
              <a:buNone/>
            </a:pPr>
            <a:r>
              <a:rPr lang="nl-BE" sz="1800" dirty="0"/>
              <a:t>       worden als er al is uitgeschakeld vanaf minder dan 24”.</a:t>
            </a:r>
          </a:p>
        </p:txBody>
      </p:sp>
      <p:sp>
        <p:nvSpPr>
          <p:cNvPr id="4" name="Tijdelijke aanduiding voor dianummer 3"/>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289673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dirty="0"/>
          </a:p>
        </p:txBody>
      </p:sp>
      <p:pic>
        <p:nvPicPr>
          <p:cNvPr id="5" name="Tijdelijke aanduiding voor inhoud 4"/>
          <p:cNvPicPr>
            <a:picLocks noGrp="1" noChangeAspect="1"/>
          </p:cNvPicPr>
          <p:nvPr>
            <p:ph idx="1"/>
          </p:nvPr>
        </p:nvPicPr>
        <p:blipFill>
          <a:blip r:embed="rId2"/>
          <a:stretch>
            <a:fillRect/>
          </a:stretch>
        </p:blipFill>
        <p:spPr>
          <a:xfrm>
            <a:off x="3124201" y="1143001"/>
            <a:ext cx="4648201" cy="2330573"/>
          </a:xfrm>
          <a:prstGeom prst="rect">
            <a:avLst/>
          </a:prstGeom>
        </p:spPr>
      </p:pic>
      <p:sp>
        <p:nvSpPr>
          <p:cNvPr id="4" name="Tijdelijke aanduiding voor dianummer 3"/>
          <p:cNvSpPr>
            <a:spLocks noGrp="1"/>
          </p:cNvSpPr>
          <p:nvPr>
            <p:ph type="sldNum" sz="quarter" idx="12"/>
          </p:nvPr>
        </p:nvSpPr>
        <p:spPr/>
        <p:txBody>
          <a:bodyPr/>
          <a:lstStyle/>
          <a:p>
            <a:fld id="{B6F15528-21DE-4FAA-801E-634DDDAF4B2B}" type="slidenum">
              <a:rPr lang="en-US" smtClean="0"/>
              <a:pPr/>
              <a:t>21</a:t>
            </a:fld>
            <a:endParaRPr lang="en-US"/>
          </a:p>
        </p:txBody>
      </p:sp>
      <p:pic>
        <p:nvPicPr>
          <p:cNvPr id="6" name="Afbeelding 5"/>
          <p:cNvPicPr>
            <a:picLocks noChangeAspect="1"/>
          </p:cNvPicPr>
          <p:nvPr/>
        </p:nvPicPr>
        <p:blipFill>
          <a:blip r:embed="rId3"/>
          <a:stretch>
            <a:fillRect/>
          </a:stretch>
        </p:blipFill>
        <p:spPr>
          <a:xfrm>
            <a:off x="2923543" y="332038"/>
            <a:ext cx="4848859" cy="658563"/>
          </a:xfrm>
          <a:prstGeom prst="rect">
            <a:avLst/>
          </a:prstGeom>
        </p:spPr>
      </p:pic>
      <p:pic>
        <p:nvPicPr>
          <p:cNvPr id="7" name="Afbeelding 6"/>
          <p:cNvPicPr>
            <a:picLocks noChangeAspect="1"/>
          </p:cNvPicPr>
          <p:nvPr/>
        </p:nvPicPr>
        <p:blipFill>
          <a:blip r:embed="rId4"/>
          <a:stretch>
            <a:fillRect/>
          </a:stretch>
        </p:blipFill>
        <p:spPr>
          <a:xfrm>
            <a:off x="3505200" y="3352801"/>
            <a:ext cx="4093210" cy="3051441"/>
          </a:xfrm>
          <a:prstGeom prst="rect">
            <a:avLst/>
          </a:prstGeom>
        </p:spPr>
      </p:pic>
    </p:spTree>
    <p:extLst>
      <p:ext uri="{BB962C8B-B14F-4D97-AF65-F5344CB8AC3E}">
        <p14:creationId xmlns:p14="http://schemas.microsoft.com/office/powerpoint/2010/main" val="5735731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Samenvatting reset principes</a:t>
            </a:r>
          </a:p>
        </p:txBody>
      </p:sp>
      <p:sp>
        <p:nvSpPr>
          <p:cNvPr id="4" name="Tijdelijke aanduiding voor dianummer 3"/>
          <p:cNvSpPr>
            <a:spLocks noGrp="1"/>
          </p:cNvSpPr>
          <p:nvPr>
            <p:ph type="sldNum" sz="quarter" idx="12"/>
          </p:nvPr>
        </p:nvSpPr>
        <p:spPr/>
        <p:txBody>
          <a:bodyPr/>
          <a:lstStyle/>
          <a:p>
            <a:fld id="{B6F15528-21DE-4FAA-801E-634DDDAF4B2B}" type="slidenum">
              <a:rPr lang="en-US" smtClean="0"/>
              <a:pPr/>
              <a:t>22</a:t>
            </a:fld>
            <a:endParaRPr lang="en-US"/>
          </a:p>
        </p:txBody>
      </p:sp>
      <p:pic>
        <p:nvPicPr>
          <p:cNvPr id="5" name="Tijdelijke aanduiding voor inhoud 4"/>
          <p:cNvPicPr>
            <a:picLocks noGrp="1"/>
          </p:cNvPicPr>
          <p:nvPr>
            <p:ph idx="1"/>
          </p:nvPr>
        </p:nvPicPr>
        <p:blipFill>
          <a:blip r:embed="rId2"/>
          <a:stretch>
            <a:fillRect/>
          </a:stretch>
        </p:blipFill>
        <p:spPr>
          <a:xfrm>
            <a:off x="1981200" y="1671952"/>
            <a:ext cx="7620000" cy="4657096"/>
          </a:xfrm>
          <a:prstGeom prst="rect">
            <a:avLst/>
          </a:prstGeom>
        </p:spPr>
      </p:pic>
    </p:spTree>
    <p:extLst>
      <p:ext uri="{BB962C8B-B14F-4D97-AF65-F5344CB8AC3E}">
        <p14:creationId xmlns:p14="http://schemas.microsoft.com/office/powerpoint/2010/main" val="34187503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Samenvatting reset principes</a:t>
            </a:r>
          </a:p>
        </p:txBody>
      </p:sp>
      <p:sp>
        <p:nvSpPr>
          <p:cNvPr id="4" name="Tijdelijke aanduiding voor dianummer 3"/>
          <p:cNvSpPr>
            <a:spLocks noGrp="1"/>
          </p:cNvSpPr>
          <p:nvPr>
            <p:ph type="sldNum" sz="quarter" idx="12"/>
          </p:nvPr>
        </p:nvSpPr>
        <p:spPr/>
        <p:txBody>
          <a:bodyPr/>
          <a:lstStyle/>
          <a:p>
            <a:fld id="{B6F15528-21DE-4FAA-801E-634DDDAF4B2B}" type="slidenum">
              <a:rPr lang="en-US" smtClean="0"/>
              <a:pPr/>
              <a:t>23</a:t>
            </a:fld>
            <a:endParaRPr lang="en-US"/>
          </a:p>
        </p:txBody>
      </p:sp>
      <p:pic>
        <p:nvPicPr>
          <p:cNvPr id="6" name="Tijdelijke aanduiding voor inhoud 5"/>
          <p:cNvPicPr>
            <a:picLocks noGrp="1"/>
          </p:cNvPicPr>
          <p:nvPr>
            <p:ph idx="1"/>
          </p:nvPr>
        </p:nvPicPr>
        <p:blipFill>
          <a:blip r:embed="rId2"/>
          <a:stretch>
            <a:fillRect/>
          </a:stretch>
        </p:blipFill>
        <p:spPr>
          <a:xfrm>
            <a:off x="1981200" y="1895060"/>
            <a:ext cx="7620000" cy="4210881"/>
          </a:xfrm>
          <a:prstGeom prst="rect">
            <a:avLst/>
          </a:prstGeom>
        </p:spPr>
      </p:pic>
    </p:spTree>
    <p:extLst>
      <p:ext uri="{BB962C8B-B14F-4D97-AF65-F5344CB8AC3E}">
        <p14:creationId xmlns:p14="http://schemas.microsoft.com/office/powerpoint/2010/main" val="12754236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Samenvatting reset principes</a:t>
            </a:r>
          </a:p>
        </p:txBody>
      </p:sp>
      <p:sp>
        <p:nvSpPr>
          <p:cNvPr id="4" name="Tijdelijke aanduiding voor dianummer 3"/>
          <p:cNvSpPr>
            <a:spLocks noGrp="1"/>
          </p:cNvSpPr>
          <p:nvPr>
            <p:ph type="sldNum" sz="quarter" idx="12"/>
          </p:nvPr>
        </p:nvSpPr>
        <p:spPr/>
        <p:txBody>
          <a:bodyPr/>
          <a:lstStyle/>
          <a:p>
            <a:fld id="{B6F15528-21DE-4FAA-801E-634DDDAF4B2B}" type="slidenum">
              <a:rPr lang="en-US" smtClean="0"/>
              <a:pPr/>
              <a:t>24</a:t>
            </a:fld>
            <a:endParaRPr lang="en-US"/>
          </a:p>
        </p:txBody>
      </p:sp>
      <p:pic>
        <p:nvPicPr>
          <p:cNvPr id="7" name="Tijdelijke aanduiding voor inhoud 6"/>
          <p:cNvPicPr>
            <a:picLocks noGrp="1"/>
          </p:cNvPicPr>
          <p:nvPr>
            <p:ph idx="1"/>
          </p:nvPr>
        </p:nvPicPr>
        <p:blipFill>
          <a:blip r:embed="rId2"/>
          <a:stretch>
            <a:fillRect/>
          </a:stretch>
        </p:blipFill>
        <p:spPr>
          <a:xfrm>
            <a:off x="1981200" y="1849101"/>
            <a:ext cx="7620000" cy="4302799"/>
          </a:xfrm>
          <a:prstGeom prst="rect">
            <a:avLst/>
          </a:prstGeom>
        </p:spPr>
      </p:pic>
    </p:spTree>
    <p:extLst>
      <p:ext uri="{BB962C8B-B14F-4D97-AF65-F5344CB8AC3E}">
        <p14:creationId xmlns:p14="http://schemas.microsoft.com/office/powerpoint/2010/main" val="21366798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     Overschrijding 24” (14”)</a:t>
            </a:r>
            <a:endParaRPr lang="en-US" dirty="0"/>
          </a:p>
        </p:txBody>
      </p:sp>
      <p:sp>
        <p:nvSpPr>
          <p:cNvPr id="5" name="Content Placeholder 4"/>
          <p:cNvSpPr>
            <a:spLocks noGrp="1"/>
          </p:cNvSpPr>
          <p:nvPr>
            <p:ph idx="1"/>
          </p:nvPr>
        </p:nvSpPr>
        <p:spPr>
          <a:xfrm>
            <a:off x="1981200" y="1219200"/>
            <a:ext cx="7620000" cy="5181600"/>
          </a:xfrm>
        </p:spPr>
        <p:txBody>
          <a:bodyPr>
            <a:normAutofit/>
          </a:bodyPr>
          <a:lstStyle/>
          <a:p>
            <a:pPr>
              <a:buFont typeface="Wingdings" pitchFamily="2" charset="2"/>
              <a:buChar char="§"/>
            </a:pPr>
            <a:endParaRPr lang="nl-BE" dirty="0"/>
          </a:p>
          <a:p>
            <a:pPr>
              <a:buFont typeface="Wingdings" pitchFamily="2" charset="2"/>
              <a:buChar char="§"/>
            </a:pPr>
            <a:r>
              <a:rPr lang="nl-BE" dirty="0"/>
              <a:t>Geluidsignaal klinkt; bal gaat naar tegenpartij</a:t>
            </a:r>
          </a:p>
          <a:p>
            <a:pPr>
              <a:buFont typeface="Wingdings" pitchFamily="2" charset="2"/>
              <a:buChar char="§"/>
            </a:pPr>
            <a:r>
              <a:rPr lang="nl-BE" dirty="0"/>
              <a:t>Geluidsignaal bij overschrijding van 24” of 14” bij shotpoging: </a:t>
            </a:r>
            <a:br>
              <a:rPr lang="nl-BE" dirty="0"/>
            </a:br>
            <a:r>
              <a:rPr lang="nl-BE" dirty="0"/>
              <a:t>	er is geen overtreding als de bal niet meer in</a:t>
            </a:r>
          </a:p>
          <a:p>
            <a:pPr marL="411480" lvl="1" indent="0">
              <a:buNone/>
            </a:pPr>
            <a:r>
              <a:rPr lang="nl-BE" sz="2600" dirty="0"/>
              <a:t>	de handen van de speler is, EN</a:t>
            </a:r>
          </a:p>
          <a:p>
            <a:pPr lvl="3"/>
            <a:r>
              <a:rPr lang="nl-BE" dirty="0"/>
              <a:t>De bal gaat in de ring, of</a:t>
            </a:r>
          </a:p>
          <a:p>
            <a:pPr lvl="3"/>
            <a:r>
              <a:rPr lang="nl-BE" dirty="0"/>
              <a:t>De bal raakt de ring, of</a:t>
            </a:r>
          </a:p>
          <a:p>
            <a:pPr lvl="3"/>
            <a:r>
              <a:rPr lang="nl-BE" dirty="0"/>
              <a:t>De rebound wordt genomen door een speler van de verdedigende ploeg</a:t>
            </a:r>
          </a:p>
          <a:p>
            <a:pPr lvl="1"/>
            <a:endParaRPr lang="nl-BE" dirty="0"/>
          </a:p>
          <a:p>
            <a:pPr lvl="1"/>
            <a:r>
              <a:rPr lang="nl-BE" dirty="0"/>
              <a:t>Beslissing door scheidsrechter </a:t>
            </a:r>
          </a:p>
          <a:p>
            <a:pPr lvl="1"/>
            <a:endParaRPr lang="nl-BE" dirty="0"/>
          </a:p>
          <a:p>
            <a:pPr marL="114300" indent="0">
              <a:buNone/>
            </a:pPr>
            <a:endParaRPr lang="nl-BE" dirty="0"/>
          </a:p>
          <a:p>
            <a:pPr marL="114300" indent="0">
              <a:buNone/>
            </a:pPr>
            <a:endParaRPr lang="nl-BE" dirty="0"/>
          </a:p>
          <a:p>
            <a:pPr marL="114300" indent="0">
              <a:buNone/>
            </a:pPr>
            <a:endParaRPr lang="nl-BE" dirty="0"/>
          </a:p>
          <a:p>
            <a:pPr lvl="1">
              <a:buFont typeface="Wingdings" pitchFamily="2" charset="2"/>
              <a:buChar char="§"/>
            </a:pPr>
            <a:endParaRPr lang="nl-BE" sz="2600" dirty="0"/>
          </a:p>
        </p:txBody>
      </p:sp>
      <p:sp>
        <p:nvSpPr>
          <p:cNvPr id="4" name="Tijdelijke aanduiding voor dianummer 3"/>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val="3007831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153400" cy="1143000"/>
          </a:xfrm>
        </p:spPr>
        <p:txBody>
          <a:bodyPr/>
          <a:lstStyle/>
          <a:p>
            <a:r>
              <a:rPr lang="nl-BE" dirty="0"/>
              <a:t>Bediening van de 24-secondenklok</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
            </a:pPr>
            <a:endParaRPr lang="nl-BE" dirty="0"/>
          </a:p>
          <a:p>
            <a:pPr>
              <a:buFont typeface="Wingdings" pitchFamily="2" charset="2"/>
              <a:buChar char="§"/>
            </a:pPr>
            <a:endParaRPr lang="nl-BE" dirty="0"/>
          </a:p>
          <a:p>
            <a:pPr>
              <a:buFont typeface="Wingdings" pitchFamily="2" charset="2"/>
              <a:buChar char="§"/>
            </a:pPr>
            <a:r>
              <a:rPr lang="nl-BE" dirty="0"/>
              <a:t>Start van de wedstrijd</a:t>
            </a:r>
          </a:p>
          <a:p>
            <a:pPr>
              <a:buFont typeface="Wingdings" pitchFamily="2" charset="2"/>
              <a:buChar char="§"/>
            </a:pPr>
            <a:r>
              <a:rPr lang="nl-BE" dirty="0"/>
              <a:t>Tijdens de wedstrijd</a:t>
            </a:r>
          </a:p>
          <a:p>
            <a:pPr>
              <a:buFont typeface="Wingdings" pitchFamily="2" charset="2"/>
              <a:buChar char="§"/>
            </a:pPr>
            <a:r>
              <a:rPr lang="nl-BE" dirty="0"/>
              <a:t>Correctie</a:t>
            </a:r>
          </a:p>
          <a:p>
            <a:pPr>
              <a:buFont typeface="Wingdings" pitchFamily="2" charset="2"/>
              <a:buChar char="§"/>
            </a:pPr>
            <a:r>
              <a:rPr lang="nl-BE" dirty="0"/>
              <a:t>Einde van de wedstrijd</a:t>
            </a:r>
          </a:p>
          <a:p>
            <a:endParaRPr lang="en-US" sz="2400" dirty="0"/>
          </a:p>
        </p:txBody>
      </p:sp>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3321170" y="1295400"/>
            <a:ext cx="1981200" cy="1219200"/>
          </a:xfrm>
          <a:prstGeom prst="rect">
            <a:avLst/>
          </a:prstGeom>
          <a:noFill/>
          <a:ln>
            <a:noFill/>
          </a:ln>
        </p:spPr>
      </p:pic>
      <p:pic>
        <p:nvPicPr>
          <p:cNvPr id="9" name="Picture 8"/>
          <p:cNvPicPr/>
          <p:nvPr/>
        </p:nvPicPr>
        <p:blipFill>
          <a:blip r:embed="rId3">
            <a:extLst>
              <a:ext uri="{28A0092B-C50C-407E-A947-70E740481C1C}">
                <a14:useLocalDpi xmlns:a14="http://schemas.microsoft.com/office/drawing/2010/main" val="0"/>
              </a:ext>
            </a:extLst>
          </a:blip>
          <a:srcRect/>
          <a:stretch>
            <a:fillRect/>
          </a:stretch>
        </p:blipFill>
        <p:spPr bwMode="auto">
          <a:xfrm>
            <a:off x="924901" y="1249218"/>
            <a:ext cx="1981200" cy="1219200"/>
          </a:xfrm>
          <a:prstGeom prst="rect">
            <a:avLst/>
          </a:prstGeom>
          <a:noFill/>
          <a:ln>
            <a:noFill/>
          </a:ln>
        </p:spPr>
      </p:pic>
      <p:pic>
        <p:nvPicPr>
          <p:cNvPr id="10" name="Picture 9"/>
          <p:cNvPicPr/>
          <p:nvPr/>
        </p:nvPicPr>
        <p:blipFill>
          <a:blip r:embed="rId4">
            <a:extLst>
              <a:ext uri="{28A0092B-C50C-407E-A947-70E740481C1C}">
                <a14:useLocalDpi xmlns:a14="http://schemas.microsoft.com/office/drawing/2010/main" val="0"/>
              </a:ext>
            </a:extLst>
          </a:blip>
          <a:srcRect/>
          <a:stretch>
            <a:fillRect/>
          </a:stretch>
        </p:blipFill>
        <p:spPr bwMode="auto">
          <a:xfrm>
            <a:off x="5989012" y="1417638"/>
            <a:ext cx="5243175" cy="3673907"/>
          </a:xfrm>
          <a:prstGeom prst="rect">
            <a:avLst/>
          </a:prstGeom>
          <a:noFill/>
          <a:ln>
            <a:noFill/>
          </a:ln>
        </p:spPr>
      </p:pic>
      <p:sp>
        <p:nvSpPr>
          <p:cNvPr id="5" name="Tijdelijke aanduiding voor dianummer 4"/>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1043164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pic>
        <p:nvPicPr>
          <p:cNvPr id="5" name="Tijdelijke aanduiding voor inhoud 4"/>
          <p:cNvPicPr>
            <a:picLocks noGrp="1" noChangeAspect="1"/>
          </p:cNvPicPr>
          <p:nvPr>
            <p:ph idx="1"/>
          </p:nvPr>
        </p:nvPicPr>
        <p:blipFill>
          <a:blip r:embed="rId2"/>
          <a:stretch>
            <a:fillRect/>
          </a:stretch>
        </p:blipFill>
        <p:spPr>
          <a:xfrm>
            <a:off x="345385" y="544946"/>
            <a:ext cx="5750615" cy="6096000"/>
          </a:xfrm>
          <a:prstGeom prst="rect">
            <a:avLst/>
          </a:prstGeom>
        </p:spPr>
      </p:pic>
      <p:sp>
        <p:nvSpPr>
          <p:cNvPr id="4" name="Tijdelijke aanduiding voor dianummer 3"/>
          <p:cNvSpPr>
            <a:spLocks noGrp="1"/>
          </p:cNvSpPr>
          <p:nvPr>
            <p:ph type="sldNum" sz="quarter" idx="12"/>
          </p:nvPr>
        </p:nvSpPr>
        <p:spPr/>
        <p:txBody>
          <a:bodyPr/>
          <a:lstStyle/>
          <a:p>
            <a:fld id="{B6F15528-21DE-4FAA-801E-634DDDAF4B2B}" type="slidenum">
              <a:rPr lang="en-US" smtClean="0"/>
              <a:pPr/>
              <a:t>27</a:t>
            </a:fld>
            <a:endParaRPr lang="en-US"/>
          </a:p>
        </p:txBody>
      </p:sp>
      <p:pic>
        <p:nvPicPr>
          <p:cNvPr id="6" name="Picture 9"/>
          <p:cNvPicPr/>
          <p:nvPr/>
        </p:nvPicPr>
        <p:blipFill>
          <a:blip r:embed="rId3">
            <a:extLst>
              <a:ext uri="{28A0092B-C50C-407E-A947-70E740481C1C}">
                <a14:useLocalDpi xmlns:a14="http://schemas.microsoft.com/office/drawing/2010/main" val="0"/>
              </a:ext>
            </a:extLst>
          </a:blip>
          <a:srcRect/>
          <a:stretch>
            <a:fillRect/>
          </a:stretch>
        </p:blipFill>
        <p:spPr bwMode="auto">
          <a:xfrm>
            <a:off x="6169891" y="1824037"/>
            <a:ext cx="5477933" cy="3255963"/>
          </a:xfrm>
          <a:prstGeom prst="rect">
            <a:avLst/>
          </a:prstGeom>
          <a:noFill/>
          <a:ln>
            <a:noFill/>
          </a:ln>
        </p:spPr>
      </p:pic>
    </p:spTree>
    <p:extLst>
      <p:ext uri="{BB962C8B-B14F-4D97-AF65-F5344CB8AC3E}">
        <p14:creationId xmlns:p14="http://schemas.microsoft.com/office/powerpoint/2010/main" val="29609593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Bronnen en nuttige documenten</a:t>
            </a:r>
            <a:endParaRPr lang="en-US" dirty="0"/>
          </a:p>
        </p:txBody>
      </p:sp>
      <p:sp>
        <p:nvSpPr>
          <p:cNvPr id="3" name="Content Placeholder 2"/>
          <p:cNvSpPr>
            <a:spLocks noGrp="1"/>
          </p:cNvSpPr>
          <p:nvPr>
            <p:ph idx="1"/>
          </p:nvPr>
        </p:nvSpPr>
        <p:spPr/>
        <p:txBody>
          <a:bodyPr/>
          <a:lstStyle/>
          <a:p>
            <a:pPr>
              <a:buFont typeface="Wingdings" pitchFamily="2" charset="2"/>
              <a:buChar char="§"/>
            </a:pPr>
            <a:endParaRPr lang="nl-BE" dirty="0"/>
          </a:p>
          <a:p>
            <a:pPr marL="114300" indent="0">
              <a:buNone/>
            </a:pPr>
            <a:r>
              <a:rPr lang="nl-BE" b="1" dirty="0"/>
              <a:t>	Basketbal Vlaanderen</a:t>
            </a:r>
            <a:endParaRPr lang="nl-NL" b="1" dirty="0"/>
          </a:p>
          <a:p>
            <a:pPr lvl="1"/>
            <a:r>
              <a:rPr lang="nl-BE" dirty="0">
                <a:hlinkClick r:id="rId3"/>
              </a:rPr>
              <a:t>http://basketbal.vlaanderen/praktische-info/clubinfo/spelregels-nuttige-documenten</a:t>
            </a:r>
            <a:r>
              <a:rPr lang="nl-BE" dirty="0"/>
              <a:t> </a:t>
            </a:r>
          </a:p>
          <a:p>
            <a:pPr marL="411480" lvl="1" indent="0">
              <a:buNone/>
            </a:pPr>
            <a:endParaRPr lang="nl-BE" dirty="0"/>
          </a:p>
          <a:p>
            <a:pPr marL="411480" lvl="1" indent="0">
              <a:buNone/>
            </a:pPr>
            <a:r>
              <a:rPr lang="nl-BE" b="1" dirty="0"/>
              <a:t>	</a:t>
            </a:r>
            <a:r>
              <a:rPr lang="nl-BE" sz="2800" b="1" dirty="0"/>
              <a:t>Website </a:t>
            </a:r>
            <a:r>
              <a:rPr lang="nl-BE" sz="2800" b="1" dirty="0" err="1"/>
              <a:t>Notre</a:t>
            </a:r>
            <a:r>
              <a:rPr lang="nl-BE" sz="2800" b="1" dirty="0"/>
              <a:t> Dame</a:t>
            </a:r>
            <a:r>
              <a:rPr lang="nl-BE" sz="2800" dirty="0"/>
              <a:t> </a:t>
            </a:r>
          </a:p>
          <a:p>
            <a:pPr marL="411480" lvl="1" indent="0">
              <a:buNone/>
            </a:pPr>
            <a:r>
              <a:rPr lang="nl-BE" dirty="0"/>
              <a:t>alle documenten </a:t>
            </a:r>
            <a:r>
              <a:rPr lang="nl-BE" dirty="0" smtClean="0"/>
              <a:t>nuttig voor </a:t>
            </a:r>
            <a:r>
              <a:rPr lang="nl-BE" dirty="0" err="1" smtClean="0"/>
              <a:t>tafelofficals</a:t>
            </a:r>
            <a:r>
              <a:rPr lang="nl-BE" dirty="0" smtClean="0"/>
              <a:t> onderaan </a:t>
            </a:r>
            <a:r>
              <a:rPr lang="nl-BE" dirty="0"/>
              <a:t>de pagina:</a:t>
            </a:r>
          </a:p>
          <a:p>
            <a:pPr marL="411480" lvl="1" indent="0">
              <a:buNone/>
            </a:pPr>
            <a:r>
              <a:rPr lang="nl-BE" dirty="0">
                <a:hlinkClick r:id="rId4"/>
              </a:rPr>
              <a:t>http://www.damesbasketleuven.be/club/documenten.html</a:t>
            </a:r>
            <a:r>
              <a:rPr lang="nl-BE" dirty="0"/>
              <a:t> </a:t>
            </a:r>
          </a:p>
          <a:p>
            <a:pPr marL="457200" lvl="1" indent="0">
              <a:buNone/>
            </a:pPr>
            <a:endParaRPr lang="nl-BE" dirty="0"/>
          </a:p>
          <a:p>
            <a:pPr lvl="1"/>
            <a:endParaRPr lang="nl-BE" dirty="0"/>
          </a:p>
          <a:p>
            <a:pPr>
              <a:buFont typeface="Wingdings" pitchFamily="2" charset="2"/>
              <a:buChar char="§"/>
            </a:pPr>
            <a:endParaRPr lang="nl-BE" dirty="0"/>
          </a:p>
          <a:p>
            <a:pPr>
              <a:buFont typeface="Wingdings" pitchFamily="2" charset="2"/>
              <a:buChar char="§"/>
            </a:pPr>
            <a:endParaRPr lang="en-US" dirty="0"/>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val="455075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Dank u voor uw aandacht</a:t>
            </a:r>
            <a:endParaRPr lang="en-US" dirty="0"/>
          </a:p>
        </p:txBody>
      </p:sp>
      <p:sp>
        <p:nvSpPr>
          <p:cNvPr id="3" name="Content Placeholder 2"/>
          <p:cNvSpPr>
            <a:spLocks noGrp="1"/>
          </p:cNvSpPr>
          <p:nvPr>
            <p:ph idx="1"/>
          </p:nvPr>
        </p:nvSpPr>
        <p:spPr/>
        <p:txBody>
          <a:bodyPr/>
          <a:lstStyle/>
          <a:p>
            <a:pPr>
              <a:buFont typeface="Wingdings" pitchFamily="2" charset="2"/>
              <a:buChar char="§"/>
            </a:pPr>
            <a:endParaRPr lang="nl-BE" dirty="0"/>
          </a:p>
          <a:p>
            <a:pPr>
              <a:buFont typeface="Wingdings" pitchFamily="2" charset="2"/>
              <a:buChar char="§"/>
            </a:pPr>
            <a:endParaRPr lang="nl-BE" dirty="0"/>
          </a:p>
          <a:p>
            <a:pPr>
              <a:buFont typeface="Wingdings" pitchFamily="2" charset="2"/>
              <a:buChar char="§"/>
            </a:pPr>
            <a:endParaRPr lang="nl-BE" dirty="0"/>
          </a:p>
          <a:p>
            <a:pPr>
              <a:buFont typeface="Wingdings" pitchFamily="2" charset="2"/>
              <a:buChar char="§"/>
            </a:pPr>
            <a:endParaRPr lang="en-US" dirty="0"/>
          </a:p>
        </p:txBody>
      </p:sp>
      <p:pic>
        <p:nvPicPr>
          <p:cNvPr id="4098" name="Picture 2" descr="Basketbal plaatj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6244" y="1600200"/>
            <a:ext cx="2457956" cy="4145512"/>
          </a:xfrm>
          <a:prstGeom prst="rect">
            <a:avLst/>
          </a:prstGeom>
          <a:noFill/>
          <a:extLst>
            <a:ext uri="{909E8E84-426E-40DD-AFC4-6F175D3DCCD1}">
              <a14:hiddenFill xmlns:a14="http://schemas.microsoft.com/office/drawing/2010/main">
                <a:solidFill>
                  <a:srgbClr val="FFFFFF"/>
                </a:solidFill>
              </a14:hiddenFill>
            </a:ext>
          </a:extLst>
        </p:spPr>
      </p:pic>
      <p:sp>
        <p:nvSpPr>
          <p:cNvPr id="5" name="Tijdelijke aanduiding voor dianummer 4"/>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506463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TotalTime>
  <Words>1799</Words>
  <Application>Microsoft Office PowerPoint</Application>
  <PresentationFormat>Breedbeeld</PresentationFormat>
  <Paragraphs>299</Paragraphs>
  <Slides>29</Slides>
  <Notes>19</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29</vt:i4>
      </vt:variant>
    </vt:vector>
  </HeadingPairs>
  <TitlesOfParts>
    <vt:vector size="34" baseType="lpstr">
      <vt:lpstr>Arial</vt:lpstr>
      <vt:lpstr>Calibri</vt:lpstr>
      <vt:lpstr>Calibri Light</vt:lpstr>
      <vt:lpstr>Wingdings</vt:lpstr>
      <vt:lpstr>Kantoorthema</vt:lpstr>
      <vt:lpstr>     Opleiding Tafelofficial  DEEL 2:  A. Tijdsopnemer:   B. 24 sec. operator   </vt:lpstr>
      <vt:lpstr>Overzicht</vt:lpstr>
      <vt:lpstr>Alle info ook beschikbaar via onze website: https://www.damesbasketleuven.be/club/documenten.html </vt:lpstr>
      <vt:lpstr>Tafelofficial worden: eerst lid van BVL worden</vt:lpstr>
      <vt:lpstr>Tafelofficials (en gedelegeerde: zit niet aan tafel)</vt:lpstr>
      <vt:lpstr>Technische uitrusting</vt:lpstr>
      <vt:lpstr>PowerPoint-presentatie</vt:lpstr>
      <vt:lpstr>Tijdopnemer: bedient wedstrijdklok</vt:lpstr>
      <vt:lpstr>Tijdopnemer: time out en vervangingen</vt:lpstr>
      <vt:lpstr>Bediening van het tafelscorebord</vt:lpstr>
      <vt:lpstr>PowerPoint-presentatie</vt:lpstr>
      <vt:lpstr>PowerPoint-presentatie</vt:lpstr>
      <vt:lpstr>PowerPoint-presentatie</vt:lpstr>
      <vt:lpstr>24” operator</vt:lpstr>
      <vt:lpstr>Taken 24” operator: basisregels 1</vt:lpstr>
      <vt:lpstr>Taken 24” operator: basisregels 2</vt:lpstr>
      <vt:lpstr>Taken 24” operator: bijkomende regels 1</vt:lpstr>
      <vt:lpstr>Taken 24” operator: bijkomende regels 2</vt:lpstr>
      <vt:lpstr>Taken 24” operator:  speciaal geval: laatste 2 minuten NIEUW SINDS  SEIZOEN 18-19</vt:lpstr>
      <vt:lpstr>Taken 24” operator</vt:lpstr>
      <vt:lpstr>PowerPoint-presentatie</vt:lpstr>
      <vt:lpstr>Samenvatting reset principes</vt:lpstr>
      <vt:lpstr>Samenvatting reset principes</vt:lpstr>
      <vt:lpstr>Samenvatting reset principes</vt:lpstr>
      <vt:lpstr>     Overschrijding 24” (14”)</vt:lpstr>
      <vt:lpstr>Bediening van de 24-secondenklok</vt:lpstr>
      <vt:lpstr>PowerPoint-presentatie</vt:lpstr>
      <vt:lpstr>Bronnen en nuttige documenten</vt:lpstr>
      <vt:lpstr>Dank u voor uw aandacht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Opleiding Tafelofficial (ook voor coaches)  met dank aan de Leuven Bears  voor gebruik van een aantal van hun slides</dc:title>
  <dc:creator>EVA</dc:creator>
  <cp:lastModifiedBy>Eddy Van Avermaet</cp:lastModifiedBy>
  <cp:revision>18</cp:revision>
  <dcterms:created xsi:type="dcterms:W3CDTF">2019-08-29T15:43:15Z</dcterms:created>
  <dcterms:modified xsi:type="dcterms:W3CDTF">2020-09-09T14:04:58Z</dcterms:modified>
</cp:coreProperties>
</file>